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96" r:id="rId3"/>
    <p:sldId id="310" r:id="rId4"/>
    <p:sldId id="312" r:id="rId5"/>
    <p:sldId id="311" r:id="rId6"/>
    <p:sldId id="313" r:id="rId7"/>
    <p:sldId id="314" r:id="rId8"/>
    <p:sldId id="315" r:id="rId9"/>
    <p:sldId id="316" r:id="rId10"/>
    <p:sldId id="292" r:id="rId11"/>
    <p:sldId id="318" r:id="rId12"/>
    <p:sldId id="319" r:id="rId13"/>
    <p:sldId id="320" r:id="rId14"/>
    <p:sldId id="321" r:id="rId15"/>
    <p:sldId id="322" r:id="rId16"/>
    <p:sldId id="295" r:id="rId17"/>
    <p:sldId id="298" r:id="rId18"/>
    <p:sldId id="301" r:id="rId19"/>
    <p:sldId id="302" r:id="rId20"/>
    <p:sldId id="303" r:id="rId21"/>
    <p:sldId id="304" r:id="rId22"/>
    <p:sldId id="325" r:id="rId23"/>
    <p:sldId id="305" r:id="rId24"/>
    <p:sldId id="326" r:id="rId25"/>
    <p:sldId id="327" r:id="rId26"/>
    <p:sldId id="323" r:id="rId27"/>
    <p:sldId id="309" r:id="rId28"/>
    <p:sldId id="308" r:id="rId29"/>
    <p:sldId id="324" r:id="rId30"/>
    <p:sldId id="307" r:id="rId31"/>
    <p:sldId id="282" r:id="rId32"/>
    <p:sldId id="328" r:id="rId33"/>
    <p:sldId id="329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94541"/>
  </p:normalViewPr>
  <p:slideViewPr>
    <p:cSldViewPr snapToGrid="0" showGuides="1">
      <p:cViewPr varScale="1">
        <p:scale>
          <a:sx n="124" d="100"/>
          <a:sy n="124" d="100"/>
        </p:scale>
        <p:origin x="79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16.12.20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16.12.20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02579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2E7F4-5B38-174C-AE2A-43BC85393327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Rinikerlab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4C07E-857A-7D41-BF75-501DC54137F4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Rinikerlab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ABC4-1447-2445-A07D-CC30AC2E0403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Rinikerlab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717BF-89A7-CC40-931D-7C95B44A6AFE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Rinikerlab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CBFA4-FC9D-8C42-AC2C-62CABE2F44DE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Rinikerlab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477DD-4357-3048-8043-46C7E42865C8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Rinikerlab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84343-0D0F-5E41-9154-B4ED7665E943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Rinikerlab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Rinikerlab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D81AE-359A-A247-AFD5-FD524E0ED27A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Rinikerlab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479BB8-5905-F04C-80A5-35C01A06F73B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Rinikerlab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879293D9-8F52-2D49-BDFF-DED5A7DBA8DB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Rinikerlab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007A96"/>
          </a:solidFill>
        </p:spPr>
        <p:txBody>
          <a:bodyPr/>
          <a:lstStyle/>
          <a:p>
            <a:r>
              <a:rPr lang="de-DE" dirty="0"/>
              <a:t>NOE </a:t>
            </a:r>
            <a:r>
              <a:rPr lang="de-DE" dirty="0" err="1"/>
              <a:t>for</a:t>
            </a:r>
            <a:r>
              <a:rPr lang="de-DE" dirty="0"/>
              <a:t> ETKDG</a:t>
            </a:r>
            <a:br>
              <a:rPr lang="de-DE" dirty="0"/>
            </a:br>
            <a:endParaRPr lang="de-CH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1ADABBC-2742-48DB-BA2B-E411F07CE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Kajo Krummenacher</a:t>
            </a:r>
          </a:p>
          <a:p>
            <a:endParaRPr lang="de-DE" b="1" dirty="0"/>
          </a:p>
          <a:p>
            <a:r>
              <a:rPr lang="de-DE" dirty="0"/>
              <a:t>16. </a:t>
            </a:r>
            <a:r>
              <a:rPr lang="de-DE" dirty="0" err="1"/>
              <a:t>December</a:t>
            </a:r>
            <a:r>
              <a:rPr lang="de-DE" dirty="0"/>
              <a:t> 2020, Zürich</a:t>
            </a:r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Rinikerlab</a:t>
            </a:r>
          </a:p>
          <a:p>
            <a:r>
              <a:rPr lang="de-DE" dirty="0"/>
              <a:t>LPC, D-CHAB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4C79C-8AAB-BB45-BF07-70253DD1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ETKDG Workflow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A9DFE-2050-CC46-B89C-3F1ECB7A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0F06E-D9A1-3449-86E8-D278B327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F9D81-94C6-B340-A1A3-8822A8A1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sp>
        <p:nvSpPr>
          <p:cNvPr id="7" name="Snip Single Corner Rectangle 6">
            <a:extLst>
              <a:ext uri="{FF2B5EF4-FFF2-40B4-BE49-F238E27FC236}">
                <a16:creationId xmlns:a16="http://schemas.microsoft.com/office/drawing/2014/main" id="{055B331D-8497-8546-834E-9BD97E7BB1D7}"/>
              </a:ext>
            </a:extLst>
          </p:cNvPr>
          <p:cNvSpPr/>
          <p:nvPr/>
        </p:nvSpPr>
        <p:spPr>
          <a:xfrm>
            <a:off x="1252586" y="1368963"/>
            <a:ext cx="804672" cy="577901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.PDB</a:t>
            </a:r>
          </a:p>
        </p:txBody>
      </p:sp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BF4B43F7-8D11-4941-9936-BC782F990164}"/>
              </a:ext>
            </a:extLst>
          </p:cNvPr>
          <p:cNvSpPr/>
          <p:nvPr/>
        </p:nvSpPr>
        <p:spPr>
          <a:xfrm>
            <a:off x="2429419" y="1368962"/>
            <a:ext cx="804672" cy="577901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.SMI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74683-71F9-EC44-B775-6E4745B9F6E2}"/>
              </a:ext>
            </a:extLst>
          </p:cNvPr>
          <p:cNvSpPr/>
          <p:nvPr/>
        </p:nvSpPr>
        <p:spPr>
          <a:xfrm>
            <a:off x="3651972" y="1368962"/>
            <a:ext cx="797357" cy="57790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NOE</a:t>
            </a: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D273091C-5B92-8E4B-A63E-674068A21AF5}"/>
              </a:ext>
            </a:extLst>
          </p:cNvPr>
          <p:cNvSpPr/>
          <p:nvPr/>
        </p:nvSpPr>
        <p:spPr>
          <a:xfrm>
            <a:off x="3651972" y="600871"/>
            <a:ext cx="804672" cy="384822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DBDA3-10FA-DB4C-BEB3-CA9AC2680801}"/>
              </a:ext>
            </a:extLst>
          </p:cNvPr>
          <p:cNvSpPr txBox="1"/>
          <p:nvPr/>
        </p:nvSpPr>
        <p:spPr>
          <a:xfrm>
            <a:off x="4727308" y="600871"/>
            <a:ext cx="92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EC8AB-79A7-0649-8AD2-64F1C1DD482D}"/>
              </a:ext>
            </a:extLst>
          </p:cNvPr>
          <p:cNvSpPr txBox="1"/>
          <p:nvPr/>
        </p:nvSpPr>
        <p:spPr>
          <a:xfrm>
            <a:off x="5319840" y="249741"/>
            <a:ext cx="5252314" cy="756297"/>
          </a:xfrm>
          <a:prstGeom prst="rect">
            <a:avLst/>
          </a:prstGeom>
          <a:noFill/>
          <a:ln w="25400">
            <a:solidFill>
              <a:srgbClr val="007A96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/>
              <a:t>XPLOR:	assign (</a:t>
            </a:r>
            <a:r>
              <a:rPr lang="en-US" sz="1000" dirty="0" err="1"/>
              <a:t>resid</a:t>
            </a:r>
            <a:r>
              <a:rPr lang="en-US" sz="1000" dirty="0"/>
              <a:t>  8 and name HB1 ) (</a:t>
            </a:r>
            <a:r>
              <a:rPr lang="en-US" sz="1000" dirty="0" err="1"/>
              <a:t>resid</a:t>
            </a:r>
            <a:r>
              <a:rPr lang="en-US" sz="1000" dirty="0"/>
              <a:t>  8 and name HG# ) 1.86 0.35 0.35</a:t>
            </a:r>
          </a:p>
          <a:p>
            <a:pPr>
              <a:lnSpc>
                <a:spcPct val="150000"/>
              </a:lnSpc>
            </a:pPr>
            <a:r>
              <a:rPr lang="en-US" sz="1000" dirty="0" err="1"/>
              <a:t>BioSym</a:t>
            </a:r>
            <a:r>
              <a:rPr lang="en-US" sz="1000" dirty="0"/>
              <a:t>:	1:SER_4:HN         1:ASP_5:HN          1.900  5.000  1.00  1.00 1000.000</a:t>
            </a:r>
          </a:p>
          <a:p>
            <a:pPr>
              <a:lnSpc>
                <a:spcPct val="150000"/>
              </a:lnSpc>
            </a:pPr>
            <a:r>
              <a:rPr lang="en-US" sz="1000" dirty="0"/>
              <a:t>DIANA: 	1 ARG+ HB3     2 ALA  HN      3.48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D065FA-180C-2F4D-B193-10EA6CB68ECE}"/>
              </a:ext>
            </a:extLst>
          </p:cNvPr>
          <p:cNvCxnSpPr>
            <a:cxnSpLocks/>
            <a:stCxn id="10" idx="1"/>
            <a:endCxn id="9" idx="0"/>
          </p:cNvCxnSpPr>
          <p:nvPr/>
        </p:nvCxnSpPr>
        <p:spPr>
          <a:xfrm flipH="1">
            <a:off x="4050651" y="985693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A0BCB3-20C7-044A-8417-DE150E182C5F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4449329" y="1657912"/>
            <a:ext cx="183549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06360D-973C-4645-A630-AE83366FAB5C}"/>
              </a:ext>
            </a:extLst>
          </p:cNvPr>
          <p:cNvCxnSpPr>
            <a:cxnSpLocks/>
          </p:cNvCxnSpPr>
          <p:nvPr/>
        </p:nvCxnSpPr>
        <p:spPr>
          <a:xfrm>
            <a:off x="6284821" y="999616"/>
            <a:ext cx="0" cy="658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B1D29E9-640D-FC4A-ACFA-B0F064096C8D}"/>
              </a:ext>
            </a:extLst>
          </p:cNvPr>
          <p:cNvSpPr txBox="1"/>
          <p:nvPr/>
        </p:nvSpPr>
        <p:spPr>
          <a:xfrm>
            <a:off x="4727308" y="1366199"/>
            <a:ext cx="1606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Regex-based parser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84CE01-0F4E-9942-A549-FAAA720B7E81}"/>
              </a:ext>
            </a:extLst>
          </p:cNvPr>
          <p:cNvCxnSpPr>
            <a:cxnSpLocks/>
          </p:cNvCxnSpPr>
          <p:nvPr/>
        </p:nvCxnSpPr>
        <p:spPr>
          <a:xfrm flipH="1">
            <a:off x="1667176" y="1951032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F5DD92-5EC3-B548-A3A2-ED0DB4D22B8C}"/>
              </a:ext>
            </a:extLst>
          </p:cNvPr>
          <p:cNvCxnSpPr>
            <a:cxnSpLocks/>
          </p:cNvCxnSpPr>
          <p:nvPr/>
        </p:nvCxnSpPr>
        <p:spPr>
          <a:xfrm flipH="1">
            <a:off x="2849129" y="1951031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893FF39-C53A-2D4C-AA62-C9EAF9A73006}"/>
              </a:ext>
            </a:extLst>
          </p:cNvPr>
          <p:cNvCxnSpPr>
            <a:cxnSpLocks/>
          </p:cNvCxnSpPr>
          <p:nvPr/>
        </p:nvCxnSpPr>
        <p:spPr>
          <a:xfrm>
            <a:off x="4067754" y="1951030"/>
            <a:ext cx="0" cy="3828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BE99642-6A81-B74F-AAD6-5C9CDE2FC77B}"/>
              </a:ext>
            </a:extLst>
          </p:cNvPr>
          <p:cNvSpPr txBox="1"/>
          <p:nvPr/>
        </p:nvSpPr>
        <p:spPr>
          <a:xfrm>
            <a:off x="1661664" y="1988326"/>
            <a:ext cx="1122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C/N names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0E68B8-3E69-5A4F-900C-D20CFBB582C7}"/>
              </a:ext>
            </a:extLst>
          </p:cNvPr>
          <p:cNvSpPr txBox="1"/>
          <p:nvPr/>
        </p:nvSpPr>
        <p:spPr>
          <a:xfrm>
            <a:off x="2848542" y="1988325"/>
            <a:ext cx="84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topology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925119-5F03-2A4D-B238-028FD62234CC}"/>
              </a:ext>
            </a:extLst>
          </p:cNvPr>
          <p:cNvSpPr txBox="1"/>
          <p:nvPr/>
        </p:nvSpPr>
        <p:spPr>
          <a:xfrm>
            <a:off x="4054687" y="1991037"/>
            <a:ext cx="1265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restraints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177CED-03D1-934A-BAFD-560208347F01}"/>
              </a:ext>
            </a:extLst>
          </p:cNvPr>
          <p:cNvSpPr/>
          <p:nvPr/>
        </p:nvSpPr>
        <p:spPr>
          <a:xfrm>
            <a:off x="1829122" y="3994479"/>
            <a:ext cx="2599762" cy="2160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Refinement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070E1F-A0CC-AC49-8245-5C3E9E533EE7}"/>
              </a:ext>
            </a:extLst>
          </p:cNvPr>
          <p:cNvSpPr/>
          <p:nvPr/>
        </p:nvSpPr>
        <p:spPr>
          <a:xfrm>
            <a:off x="1829122" y="4223497"/>
            <a:ext cx="1316052" cy="2160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BB9F92-47AF-6A48-92FF-CF8BDC5775C4}"/>
              </a:ext>
            </a:extLst>
          </p:cNvPr>
          <p:cNvSpPr/>
          <p:nvPr/>
        </p:nvSpPr>
        <p:spPr>
          <a:xfrm>
            <a:off x="3151429" y="4221780"/>
            <a:ext cx="1277455" cy="2160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C93E7C-500E-924D-B66C-6A7708C17009}"/>
              </a:ext>
            </a:extLst>
          </p:cNvPr>
          <p:cNvSpPr/>
          <p:nvPr/>
        </p:nvSpPr>
        <p:spPr>
          <a:xfrm>
            <a:off x="1234625" y="4972562"/>
            <a:ext cx="3194259" cy="43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Ensemble Selection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6B6685-3D9C-4D46-8D4A-181A1D0C0A72}"/>
              </a:ext>
            </a:extLst>
          </p:cNvPr>
          <p:cNvCxnSpPr>
            <a:cxnSpLocks/>
          </p:cNvCxnSpPr>
          <p:nvPr/>
        </p:nvCxnSpPr>
        <p:spPr>
          <a:xfrm flipH="1">
            <a:off x="1654923" y="3588012"/>
            <a:ext cx="12253" cy="13674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15A4E64-CE44-DE42-AD73-EDB3C97D3D01}"/>
              </a:ext>
            </a:extLst>
          </p:cNvPr>
          <p:cNvCxnSpPr>
            <a:cxnSpLocks/>
          </p:cNvCxnSpPr>
          <p:nvPr/>
        </p:nvCxnSpPr>
        <p:spPr>
          <a:xfrm flipH="1">
            <a:off x="3145174" y="3590779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47859D-818C-D646-9933-1549E1A80268}"/>
              </a:ext>
            </a:extLst>
          </p:cNvPr>
          <p:cNvCxnSpPr>
            <a:cxnSpLocks/>
          </p:cNvCxnSpPr>
          <p:nvPr/>
        </p:nvCxnSpPr>
        <p:spPr>
          <a:xfrm flipH="1">
            <a:off x="3790156" y="4494218"/>
            <a:ext cx="1" cy="448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670900B-7768-5A4D-BA66-A79A42AB4919}"/>
              </a:ext>
            </a:extLst>
          </p:cNvPr>
          <p:cNvCxnSpPr>
            <a:cxnSpLocks/>
          </p:cNvCxnSpPr>
          <p:nvPr/>
        </p:nvCxnSpPr>
        <p:spPr>
          <a:xfrm flipH="1">
            <a:off x="2481367" y="4494829"/>
            <a:ext cx="1" cy="460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EB9827C-3C9D-6E45-9712-671A6DAD75D1}"/>
              </a:ext>
            </a:extLst>
          </p:cNvPr>
          <p:cNvCxnSpPr>
            <a:cxnSpLocks/>
          </p:cNvCxnSpPr>
          <p:nvPr/>
        </p:nvCxnSpPr>
        <p:spPr>
          <a:xfrm flipH="1">
            <a:off x="2822316" y="5419176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nip Single Corner Rectangle 45">
            <a:extLst>
              <a:ext uri="{FF2B5EF4-FFF2-40B4-BE49-F238E27FC236}">
                <a16:creationId xmlns:a16="http://schemas.microsoft.com/office/drawing/2014/main" id="{87284786-E492-594D-8ADF-2D2B008E2C94}"/>
              </a:ext>
            </a:extLst>
          </p:cNvPr>
          <p:cNvSpPr/>
          <p:nvPr/>
        </p:nvSpPr>
        <p:spPr>
          <a:xfrm>
            <a:off x="2180696" y="5819568"/>
            <a:ext cx="1264975" cy="577901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e.g. .PDB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93D53F-18E2-E546-AC33-1C7419773BA8}"/>
              </a:ext>
            </a:extLst>
          </p:cNvPr>
          <p:cNvSpPr txBox="1"/>
          <p:nvPr/>
        </p:nvSpPr>
        <p:spPr>
          <a:xfrm>
            <a:off x="489916" y="4085284"/>
            <a:ext cx="1277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3D conformers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51ABA8-2DEF-2B4D-895F-14F31F40613D}"/>
              </a:ext>
            </a:extLst>
          </p:cNvPr>
          <p:cNvSpPr txBox="1"/>
          <p:nvPr/>
        </p:nvSpPr>
        <p:spPr>
          <a:xfrm>
            <a:off x="3456008" y="5938141"/>
            <a:ext cx="1500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3D conformational ensemble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70EFC1-4D97-9943-834C-9B6B48C314E6}"/>
              </a:ext>
            </a:extLst>
          </p:cNvPr>
          <p:cNvSpPr/>
          <p:nvPr/>
        </p:nvSpPr>
        <p:spPr>
          <a:xfrm>
            <a:off x="1251413" y="3156012"/>
            <a:ext cx="3194259" cy="432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NOE-ETKDG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9A3E3D-2568-674C-9321-1894150AF472}"/>
              </a:ext>
            </a:extLst>
          </p:cNvPr>
          <p:cNvSpPr/>
          <p:nvPr/>
        </p:nvSpPr>
        <p:spPr>
          <a:xfrm>
            <a:off x="1251413" y="2333867"/>
            <a:ext cx="3201573" cy="43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</a:t>
            </a:r>
            <a:r>
              <a:rPr lang="en-US" dirty="0" err="1">
                <a:solidFill>
                  <a:schemeClr val="tx1"/>
                </a:solidFill>
              </a:rPr>
              <a:t>RDKit</a:t>
            </a:r>
            <a:r>
              <a:rPr lang="en-US" dirty="0">
                <a:solidFill>
                  <a:schemeClr val="tx1"/>
                </a:solidFill>
              </a:rPr>
              <a:t> mol rep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1D2FDBE-1B05-CE43-9C13-01410FE5B866}"/>
              </a:ext>
            </a:extLst>
          </p:cNvPr>
          <p:cNvCxnSpPr>
            <a:cxnSpLocks/>
          </p:cNvCxnSpPr>
          <p:nvPr/>
        </p:nvCxnSpPr>
        <p:spPr>
          <a:xfrm flipH="1">
            <a:off x="2831754" y="2765433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647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8F4F3BAE-D127-3D43-862E-70BBE82E962A}"/>
              </a:ext>
            </a:extLst>
          </p:cNvPr>
          <p:cNvSpPr/>
          <p:nvPr/>
        </p:nvSpPr>
        <p:spPr>
          <a:xfrm>
            <a:off x="3456008" y="119556"/>
            <a:ext cx="7222038" cy="1918574"/>
          </a:xfrm>
          <a:prstGeom prst="snip2DiagRect">
            <a:avLst>
              <a:gd name="adj1" fmla="val 0"/>
              <a:gd name="adj2" fmla="val 0"/>
            </a:avLst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4C79C-8AAB-BB45-BF07-70253DD1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ETKDG Workflow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A9DFE-2050-CC46-B89C-3F1ECB7A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0F06E-D9A1-3449-86E8-D278B327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F9D81-94C6-B340-A1A3-8822A8A1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sp>
        <p:nvSpPr>
          <p:cNvPr id="7" name="Snip Single Corner Rectangle 6">
            <a:extLst>
              <a:ext uri="{FF2B5EF4-FFF2-40B4-BE49-F238E27FC236}">
                <a16:creationId xmlns:a16="http://schemas.microsoft.com/office/drawing/2014/main" id="{055B331D-8497-8546-834E-9BD97E7BB1D7}"/>
              </a:ext>
            </a:extLst>
          </p:cNvPr>
          <p:cNvSpPr/>
          <p:nvPr/>
        </p:nvSpPr>
        <p:spPr>
          <a:xfrm>
            <a:off x="1252586" y="1368963"/>
            <a:ext cx="804672" cy="577901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.PDB</a:t>
            </a:r>
          </a:p>
        </p:txBody>
      </p:sp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BF4B43F7-8D11-4941-9936-BC782F990164}"/>
              </a:ext>
            </a:extLst>
          </p:cNvPr>
          <p:cNvSpPr/>
          <p:nvPr/>
        </p:nvSpPr>
        <p:spPr>
          <a:xfrm>
            <a:off x="2429419" y="1368962"/>
            <a:ext cx="804672" cy="577901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.SMI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74683-71F9-EC44-B775-6E4745B9F6E2}"/>
              </a:ext>
            </a:extLst>
          </p:cNvPr>
          <p:cNvSpPr/>
          <p:nvPr/>
        </p:nvSpPr>
        <p:spPr>
          <a:xfrm>
            <a:off x="3651972" y="1368962"/>
            <a:ext cx="797357" cy="57790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NOE</a:t>
            </a: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D273091C-5B92-8E4B-A63E-674068A21AF5}"/>
              </a:ext>
            </a:extLst>
          </p:cNvPr>
          <p:cNvSpPr/>
          <p:nvPr/>
        </p:nvSpPr>
        <p:spPr>
          <a:xfrm>
            <a:off x="3651972" y="600871"/>
            <a:ext cx="804672" cy="384822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DBDA3-10FA-DB4C-BEB3-CA9AC2680801}"/>
              </a:ext>
            </a:extLst>
          </p:cNvPr>
          <p:cNvSpPr txBox="1"/>
          <p:nvPr/>
        </p:nvSpPr>
        <p:spPr>
          <a:xfrm>
            <a:off x="4727308" y="600871"/>
            <a:ext cx="92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EC8AB-79A7-0649-8AD2-64F1C1DD482D}"/>
              </a:ext>
            </a:extLst>
          </p:cNvPr>
          <p:cNvSpPr txBox="1"/>
          <p:nvPr/>
        </p:nvSpPr>
        <p:spPr>
          <a:xfrm>
            <a:off x="5319840" y="249741"/>
            <a:ext cx="5252314" cy="756297"/>
          </a:xfrm>
          <a:prstGeom prst="rect">
            <a:avLst/>
          </a:prstGeom>
          <a:noFill/>
          <a:ln w="25400">
            <a:solidFill>
              <a:srgbClr val="007A96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/>
              <a:t>XPLOR:	assign (</a:t>
            </a:r>
            <a:r>
              <a:rPr lang="en-US" sz="1000" dirty="0" err="1"/>
              <a:t>resid</a:t>
            </a:r>
            <a:r>
              <a:rPr lang="en-US" sz="1000" dirty="0"/>
              <a:t>  8 and name HB1 ) (</a:t>
            </a:r>
            <a:r>
              <a:rPr lang="en-US" sz="1000" dirty="0" err="1"/>
              <a:t>resid</a:t>
            </a:r>
            <a:r>
              <a:rPr lang="en-US" sz="1000" dirty="0"/>
              <a:t>  8 and name HG# ) 1.86 0.35 0.35</a:t>
            </a:r>
          </a:p>
          <a:p>
            <a:pPr>
              <a:lnSpc>
                <a:spcPct val="150000"/>
              </a:lnSpc>
            </a:pPr>
            <a:r>
              <a:rPr lang="en-US" sz="1000" dirty="0" err="1"/>
              <a:t>BioSym</a:t>
            </a:r>
            <a:r>
              <a:rPr lang="en-US" sz="1000" dirty="0"/>
              <a:t>:	1:SER_4:HN         1:ASP_5:HN          1.900  5.000  1.00  1.00 1000.000</a:t>
            </a:r>
          </a:p>
          <a:p>
            <a:pPr>
              <a:lnSpc>
                <a:spcPct val="150000"/>
              </a:lnSpc>
            </a:pPr>
            <a:r>
              <a:rPr lang="en-US" sz="1000" dirty="0"/>
              <a:t>DIANA: 	1 ARG+ HB3     2 ALA  HN      3.48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D065FA-180C-2F4D-B193-10EA6CB68ECE}"/>
              </a:ext>
            </a:extLst>
          </p:cNvPr>
          <p:cNvCxnSpPr>
            <a:cxnSpLocks/>
            <a:stCxn id="10" idx="1"/>
            <a:endCxn id="9" idx="0"/>
          </p:cNvCxnSpPr>
          <p:nvPr/>
        </p:nvCxnSpPr>
        <p:spPr>
          <a:xfrm flipH="1">
            <a:off x="4050651" y="985693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A0BCB3-20C7-044A-8417-DE150E182C5F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4449329" y="1657912"/>
            <a:ext cx="183549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06360D-973C-4645-A630-AE83366FAB5C}"/>
              </a:ext>
            </a:extLst>
          </p:cNvPr>
          <p:cNvCxnSpPr>
            <a:cxnSpLocks/>
          </p:cNvCxnSpPr>
          <p:nvPr/>
        </p:nvCxnSpPr>
        <p:spPr>
          <a:xfrm>
            <a:off x="6284821" y="999616"/>
            <a:ext cx="0" cy="658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B1D29E9-640D-FC4A-ACFA-B0F064096C8D}"/>
              </a:ext>
            </a:extLst>
          </p:cNvPr>
          <p:cNvSpPr txBox="1"/>
          <p:nvPr/>
        </p:nvSpPr>
        <p:spPr>
          <a:xfrm>
            <a:off x="4727308" y="1366199"/>
            <a:ext cx="1606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regex-based parser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84CE01-0F4E-9942-A549-FAAA720B7E81}"/>
              </a:ext>
            </a:extLst>
          </p:cNvPr>
          <p:cNvCxnSpPr>
            <a:cxnSpLocks/>
          </p:cNvCxnSpPr>
          <p:nvPr/>
        </p:nvCxnSpPr>
        <p:spPr>
          <a:xfrm flipH="1">
            <a:off x="1667176" y="1951032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F5DD92-5EC3-B548-A3A2-ED0DB4D22B8C}"/>
              </a:ext>
            </a:extLst>
          </p:cNvPr>
          <p:cNvCxnSpPr>
            <a:cxnSpLocks/>
          </p:cNvCxnSpPr>
          <p:nvPr/>
        </p:nvCxnSpPr>
        <p:spPr>
          <a:xfrm flipH="1">
            <a:off x="2849129" y="1951031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893FF39-C53A-2D4C-AA62-C9EAF9A73006}"/>
              </a:ext>
            </a:extLst>
          </p:cNvPr>
          <p:cNvCxnSpPr>
            <a:cxnSpLocks/>
          </p:cNvCxnSpPr>
          <p:nvPr/>
        </p:nvCxnSpPr>
        <p:spPr>
          <a:xfrm>
            <a:off x="4067754" y="1951030"/>
            <a:ext cx="0" cy="3828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BE99642-6A81-B74F-AAD6-5C9CDE2FC77B}"/>
              </a:ext>
            </a:extLst>
          </p:cNvPr>
          <p:cNvSpPr txBox="1"/>
          <p:nvPr/>
        </p:nvSpPr>
        <p:spPr>
          <a:xfrm>
            <a:off x="1661664" y="1988326"/>
            <a:ext cx="1122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C/N names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0E68B8-3E69-5A4F-900C-D20CFBB582C7}"/>
              </a:ext>
            </a:extLst>
          </p:cNvPr>
          <p:cNvSpPr txBox="1"/>
          <p:nvPr/>
        </p:nvSpPr>
        <p:spPr>
          <a:xfrm>
            <a:off x="2848542" y="1988325"/>
            <a:ext cx="84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topology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925119-5F03-2A4D-B238-028FD62234CC}"/>
              </a:ext>
            </a:extLst>
          </p:cNvPr>
          <p:cNvSpPr txBox="1"/>
          <p:nvPr/>
        </p:nvSpPr>
        <p:spPr>
          <a:xfrm>
            <a:off x="4054687" y="1991037"/>
            <a:ext cx="1265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restraints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177CED-03D1-934A-BAFD-560208347F01}"/>
              </a:ext>
            </a:extLst>
          </p:cNvPr>
          <p:cNvSpPr/>
          <p:nvPr/>
        </p:nvSpPr>
        <p:spPr>
          <a:xfrm>
            <a:off x="1829122" y="3994479"/>
            <a:ext cx="2599762" cy="2160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Refinement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070E1F-A0CC-AC49-8245-5C3E9E533EE7}"/>
              </a:ext>
            </a:extLst>
          </p:cNvPr>
          <p:cNvSpPr/>
          <p:nvPr/>
        </p:nvSpPr>
        <p:spPr>
          <a:xfrm>
            <a:off x="1829122" y="4223497"/>
            <a:ext cx="1316052" cy="2160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BB9F92-47AF-6A48-92FF-CF8BDC5775C4}"/>
              </a:ext>
            </a:extLst>
          </p:cNvPr>
          <p:cNvSpPr/>
          <p:nvPr/>
        </p:nvSpPr>
        <p:spPr>
          <a:xfrm>
            <a:off x="3151429" y="4221780"/>
            <a:ext cx="1277455" cy="2160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C93E7C-500E-924D-B66C-6A7708C17009}"/>
              </a:ext>
            </a:extLst>
          </p:cNvPr>
          <p:cNvSpPr/>
          <p:nvPr/>
        </p:nvSpPr>
        <p:spPr>
          <a:xfrm>
            <a:off x="1234625" y="4972562"/>
            <a:ext cx="3194259" cy="43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Ensemble Selection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6B6685-3D9C-4D46-8D4A-181A1D0C0A72}"/>
              </a:ext>
            </a:extLst>
          </p:cNvPr>
          <p:cNvCxnSpPr>
            <a:cxnSpLocks/>
          </p:cNvCxnSpPr>
          <p:nvPr/>
        </p:nvCxnSpPr>
        <p:spPr>
          <a:xfrm flipH="1">
            <a:off x="1654923" y="3588012"/>
            <a:ext cx="12253" cy="13674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15A4E64-CE44-DE42-AD73-EDB3C97D3D01}"/>
              </a:ext>
            </a:extLst>
          </p:cNvPr>
          <p:cNvCxnSpPr>
            <a:cxnSpLocks/>
          </p:cNvCxnSpPr>
          <p:nvPr/>
        </p:nvCxnSpPr>
        <p:spPr>
          <a:xfrm flipH="1">
            <a:off x="3145174" y="3590779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47859D-818C-D646-9933-1549E1A80268}"/>
              </a:ext>
            </a:extLst>
          </p:cNvPr>
          <p:cNvCxnSpPr>
            <a:cxnSpLocks/>
          </p:cNvCxnSpPr>
          <p:nvPr/>
        </p:nvCxnSpPr>
        <p:spPr>
          <a:xfrm flipH="1">
            <a:off x="3790156" y="4494218"/>
            <a:ext cx="1" cy="448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670900B-7768-5A4D-BA66-A79A42AB4919}"/>
              </a:ext>
            </a:extLst>
          </p:cNvPr>
          <p:cNvCxnSpPr>
            <a:cxnSpLocks/>
          </p:cNvCxnSpPr>
          <p:nvPr/>
        </p:nvCxnSpPr>
        <p:spPr>
          <a:xfrm flipH="1">
            <a:off x="2481367" y="4494829"/>
            <a:ext cx="1" cy="460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EB9827C-3C9D-6E45-9712-671A6DAD75D1}"/>
              </a:ext>
            </a:extLst>
          </p:cNvPr>
          <p:cNvCxnSpPr>
            <a:cxnSpLocks/>
          </p:cNvCxnSpPr>
          <p:nvPr/>
        </p:nvCxnSpPr>
        <p:spPr>
          <a:xfrm flipH="1">
            <a:off x="2822316" y="5419176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nip Single Corner Rectangle 45">
            <a:extLst>
              <a:ext uri="{FF2B5EF4-FFF2-40B4-BE49-F238E27FC236}">
                <a16:creationId xmlns:a16="http://schemas.microsoft.com/office/drawing/2014/main" id="{87284786-E492-594D-8ADF-2D2B008E2C94}"/>
              </a:ext>
            </a:extLst>
          </p:cNvPr>
          <p:cNvSpPr/>
          <p:nvPr/>
        </p:nvSpPr>
        <p:spPr>
          <a:xfrm>
            <a:off x="2180696" y="5819568"/>
            <a:ext cx="1264975" cy="577901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e.g. .PDB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93D53F-18E2-E546-AC33-1C7419773BA8}"/>
              </a:ext>
            </a:extLst>
          </p:cNvPr>
          <p:cNvSpPr txBox="1"/>
          <p:nvPr/>
        </p:nvSpPr>
        <p:spPr>
          <a:xfrm>
            <a:off x="489916" y="4085284"/>
            <a:ext cx="1277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3D conformers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51ABA8-2DEF-2B4D-895F-14F31F40613D}"/>
              </a:ext>
            </a:extLst>
          </p:cNvPr>
          <p:cNvSpPr txBox="1"/>
          <p:nvPr/>
        </p:nvSpPr>
        <p:spPr>
          <a:xfrm>
            <a:off x="3456008" y="5938141"/>
            <a:ext cx="1500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3D conformational ensemble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70EFC1-4D97-9943-834C-9B6B48C314E6}"/>
              </a:ext>
            </a:extLst>
          </p:cNvPr>
          <p:cNvSpPr/>
          <p:nvPr/>
        </p:nvSpPr>
        <p:spPr>
          <a:xfrm>
            <a:off x="1251413" y="3156012"/>
            <a:ext cx="3194259" cy="432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NOE-ETKDG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9A3E3D-2568-674C-9321-1894150AF472}"/>
              </a:ext>
            </a:extLst>
          </p:cNvPr>
          <p:cNvSpPr/>
          <p:nvPr/>
        </p:nvSpPr>
        <p:spPr>
          <a:xfrm>
            <a:off x="1251413" y="2333867"/>
            <a:ext cx="3201573" cy="43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</a:t>
            </a:r>
            <a:r>
              <a:rPr lang="en-US" dirty="0" err="1">
                <a:solidFill>
                  <a:schemeClr val="tx1"/>
                </a:solidFill>
              </a:rPr>
              <a:t>RDKit</a:t>
            </a:r>
            <a:r>
              <a:rPr lang="en-US" dirty="0">
                <a:solidFill>
                  <a:schemeClr val="tx1"/>
                </a:solidFill>
              </a:rPr>
              <a:t> mol rep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1D2FDBE-1B05-CE43-9C13-01410FE5B866}"/>
              </a:ext>
            </a:extLst>
          </p:cNvPr>
          <p:cNvCxnSpPr>
            <a:cxnSpLocks/>
          </p:cNvCxnSpPr>
          <p:nvPr/>
        </p:nvCxnSpPr>
        <p:spPr>
          <a:xfrm flipH="1">
            <a:off x="2831754" y="2765433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095F17C9-2945-D54C-9140-D9985F958CDD}"/>
              </a:ext>
            </a:extLst>
          </p:cNvPr>
          <p:cNvSpPr txBox="1">
            <a:spLocks/>
          </p:cNvSpPr>
          <p:nvPr/>
        </p:nvSpPr>
        <p:spPr>
          <a:xfrm>
            <a:off x="5773423" y="2339431"/>
            <a:ext cx="5828234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NOE input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74B2ACFD-8B3D-9D4C-86F8-E7473A3CDCB4}"/>
              </a:ext>
            </a:extLst>
          </p:cNvPr>
          <p:cNvSpPr txBox="1">
            <a:spLocks/>
          </p:cNvSpPr>
          <p:nvPr/>
        </p:nvSpPr>
        <p:spPr>
          <a:xfrm>
            <a:off x="5772737" y="2948443"/>
            <a:ext cx="5828234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sz="1800" dirty="0">
                <a:latin typeface="+mn-lt"/>
              </a:rPr>
              <a:t>table/</a:t>
            </a:r>
            <a:r>
              <a:rPr lang="en-US" sz="1800" dirty="0" err="1">
                <a:latin typeface="+mn-lt"/>
              </a:rPr>
              <a:t>dataframe</a:t>
            </a:r>
            <a:r>
              <a:rPr lang="en-US" sz="1800" dirty="0">
                <a:latin typeface="+mn-lt"/>
              </a:rPr>
              <a:t> or regex-based extraction from text</a:t>
            </a:r>
          </a:p>
          <a:p>
            <a:pPr marL="285750" indent="-285750">
              <a:buFontTx/>
              <a:buChar char="-"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4129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8F4F3BAE-D127-3D43-862E-70BBE82E962A}"/>
              </a:ext>
            </a:extLst>
          </p:cNvPr>
          <p:cNvSpPr/>
          <p:nvPr/>
        </p:nvSpPr>
        <p:spPr>
          <a:xfrm>
            <a:off x="1103610" y="1190345"/>
            <a:ext cx="3849615" cy="1686251"/>
          </a:xfrm>
          <a:prstGeom prst="snip2DiagRect">
            <a:avLst>
              <a:gd name="adj1" fmla="val 0"/>
              <a:gd name="adj2" fmla="val 0"/>
            </a:avLst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4C79C-8AAB-BB45-BF07-70253DD1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ETKDG Workflow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A9DFE-2050-CC46-B89C-3F1ECB7A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0F06E-D9A1-3449-86E8-D278B327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F9D81-94C6-B340-A1A3-8822A8A1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sp>
        <p:nvSpPr>
          <p:cNvPr id="7" name="Snip Single Corner Rectangle 6">
            <a:extLst>
              <a:ext uri="{FF2B5EF4-FFF2-40B4-BE49-F238E27FC236}">
                <a16:creationId xmlns:a16="http://schemas.microsoft.com/office/drawing/2014/main" id="{055B331D-8497-8546-834E-9BD97E7BB1D7}"/>
              </a:ext>
            </a:extLst>
          </p:cNvPr>
          <p:cNvSpPr/>
          <p:nvPr/>
        </p:nvSpPr>
        <p:spPr>
          <a:xfrm>
            <a:off x="1252586" y="1368963"/>
            <a:ext cx="804672" cy="577901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.PDB</a:t>
            </a:r>
          </a:p>
        </p:txBody>
      </p:sp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BF4B43F7-8D11-4941-9936-BC782F990164}"/>
              </a:ext>
            </a:extLst>
          </p:cNvPr>
          <p:cNvSpPr/>
          <p:nvPr/>
        </p:nvSpPr>
        <p:spPr>
          <a:xfrm>
            <a:off x="2429419" y="1368962"/>
            <a:ext cx="804672" cy="577901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.SMI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74683-71F9-EC44-B775-6E4745B9F6E2}"/>
              </a:ext>
            </a:extLst>
          </p:cNvPr>
          <p:cNvSpPr/>
          <p:nvPr/>
        </p:nvSpPr>
        <p:spPr>
          <a:xfrm>
            <a:off x="3651972" y="1368962"/>
            <a:ext cx="797357" cy="57790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NOE</a:t>
            </a: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D273091C-5B92-8E4B-A63E-674068A21AF5}"/>
              </a:ext>
            </a:extLst>
          </p:cNvPr>
          <p:cNvSpPr/>
          <p:nvPr/>
        </p:nvSpPr>
        <p:spPr>
          <a:xfrm>
            <a:off x="3651972" y="600871"/>
            <a:ext cx="804672" cy="384822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DBDA3-10FA-DB4C-BEB3-CA9AC2680801}"/>
              </a:ext>
            </a:extLst>
          </p:cNvPr>
          <p:cNvSpPr txBox="1"/>
          <p:nvPr/>
        </p:nvSpPr>
        <p:spPr>
          <a:xfrm>
            <a:off x="4727308" y="600871"/>
            <a:ext cx="92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EC8AB-79A7-0649-8AD2-64F1C1DD482D}"/>
              </a:ext>
            </a:extLst>
          </p:cNvPr>
          <p:cNvSpPr txBox="1"/>
          <p:nvPr/>
        </p:nvSpPr>
        <p:spPr>
          <a:xfrm>
            <a:off x="5319840" y="249741"/>
            <a:ext cx="5252314" cy="756297"/>
          </a:xfrm>
          <a:prstGeom prst="rect">
            <a:avLst/>
          </a:prstGeom>
          <a:noFill/>
          <a:ln w="25400">
            <a:solidFill>
              <a:srgbClr val="007A96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/>
              <a:t>XPLOR:	assign (</a:t>
            </a:r>
            <a:r>
              <a:rPr lang="en-US" sz="1000" dirty="0" err="1"/>
              <a:t>resid</a:t>
            </a:r>
            <a:r>
              <a:rPr lang="en-US" sz="1000" dirty="0"/>
              <a:t>  8 and name HB1 ) (</a:t>
            </a:r>
            <a:r>
              <a:rPr lang="en-US" sz="1000" dirty="0" err="1"/>
              <a:t>resid</a:t>
            </a:r>
            <a:r>
              <a:rPr lang="en-US" sz="1000" dirty="0"/>
              <a:t>  8 and name HG# ) 1.86 0.35 0.35</a:t>
            </a:r>
          </a:p>
          <a:p>
            <a:pPr>
              <a:lnSpc>
                <a:spcPct val="150000"/>
              </a:lnSpc>
            </a:pPr>
            <a:r>
              <a:rPr lang="en-US" sz="1000" dirty="0" err="1"/>
              <a:t>BioSym</a:t>
            </a:r>
            <a:r>
              <a:rPr lang="en-US" sz="1000" dirty="0"/>
              <a:t>:	1:SER_4:HN         1:ASP_5:HN          1.900  5.000  1.00  1.00 1000.000</a:t>
            </a:r>
          </a:p>
          <a:p>
            <a:pPr>
              <a:lnSpc>
                <a:spcPct val="150000"/>
              </a:lnSpc>
            </a:pPr>
            <a:r>
              <a:rPr lang="en-US" sz="1000" dirty="0"/>
              <a:t>DIANA: 	1 ARG+ HB3     2 ALA  HN      3.48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D065FA-180C-2F4D-B193-10EA6CB68ECE}"/>
              </a:ext>
            </a:extLst>
          </p:cNvPr>
          <p:cNvCxnSpPr>
            <a:cxnSpLocks/>
            <a:stCxn id="10" idx="1"/>
            <a:endCxn id="9" idx="0"/>
          </p:cNvCxnSpPr>
          <p:nvPr/>
        </p:nvCxnSpPr>
        <p:spPr>
          <a:xfrm flipH="1">
            <a:off x="4050651" y="985693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A0BCB3-20C7-044A-8417-DE150E182C5F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4449329" y="1657912"/>
            <a:ext cx="183549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06360D-973C-4645-A630-AE83366FAB5C}"/>
              </a:ext>
            </a:extLst>
          </p:cNvPr>
          <p:cNvCxnSpPr>
            <a:cxnSpLocks/>
          </p:cNvCxnSpPr>
          <p:nvPr/>
        </p:nvCxnSpPr>
        <p:spPr>
          <a:xfrm>
            <a:off x="6284821" y="999616"/>
            <a:ext cx="0" cy="658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B1D29E9-640D-FC4A-ACFA-B0F064096C8D}"/>
              </a:ext>
            </a:extLst>
          </p:cNvPr>
          <p:cNvSpPr txBox="1"/>
          <p:nvPr/>
        </p:nvSpPr>
        <p:spPr>
          <a:xfrm>
            <a:off x="4727308" y="1366199"/>
            <a:ext cx="1606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regex-based parser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84CE01-0F4E-9942-A549-FAAA720B7E81}"/>
              </a:ext>
            </a:extLst>
          </p:cNvPr>
          <p:cNvCxnSpPr>
            <a:cxnSpLocks/>
          </p:cNvCxnSpPr>
          <p:nvPr/>
        </p:nvCxnSpPr>
        <p:spPr>
          <a:xfrm flipH="1">
            <a:off x="1667176" y="1951032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F5DD92-5EC3-B548-A3A2-ED0DB4D22B8C}"/>
              </a:ext>
            </a:extLst>
          </p:cNvPr>
          <p:cNvCxnSpPr>
            <a:cxnSpLocks/>
          </p:cNvCxnSpPr>
          <p:nvPr/>
        </p:nvCxnSpPr>
        <p:spPr>
          <a:xfrm flipH="1">
            <a:off x="2849129" y="1951031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893FF39-C53A-2D4C-AA62-C9EAF9A73006}"/>
              </a:ext>
            </a:extLst>
          </p:cNvPr>
          <p:cNvCxnSpPr>
            <a:cxnSpLocks/>
          </p:cNvCxnSpPr>
          <p:nvPr/>
        </p:nvCxnSpPr>
        <p:spPr>
          <a:xfrm>
            <a:off x="4067754" y="1951030"/>
            <a:ext cx="0" cy="3828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BE99642-6A81-B74F-AAD6-5C9CDE2FC77B}"/>
              </a:ext>
            </a:extLst>
          </p:cNvPr>
          <p:cNvSpPr txBox="1"/>
          <p:nvPr/>
        </p:nvSpPr>
        <p:spPr>
          <a:xfrm>
            <a:off x="1661664" y="1988326"/>
            <a:ext cx="1122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C/N names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0E68B8-3E69-5A4F-900C-D20CFBB582C7}"/>
              </a:ext>
            </a:extLst>
          </p:cNvPr>
          <p:cNvSpPr txBox="1"/>
          <p:nvPr/>
        </p:nvSpPr>
        <p:spPr>
          <a:xfrm>
            <a:off x="2848542" y="1988325"/>
            <a:ext cx="84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topology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925119-5F03-2A4D-B238-028FD62234CC}"/>
              </a:ext>
            </a:extLst>
          </p:cNvPr>
          <p:cNvSpPr txBox="1"/>
          <p:nvPr/>
        </p:nvSpPr>
        <p:spPr>
          <a:xfrm>
            <a:off x="4054687" y="1991037"/>
            <a:ext cx="1265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restraints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177CED-03D1-934A-BAFD-560208347F01}"/>
              </a:ext>
            </a:extLst>
          </p:cNvPr>
          <p:cNvSpPr/>
          <p:nvPr/>
        </p:nvSpPr>
        <p:spPr>
          <a:xfrm>
            <a:off x="1829122" y="3994479"/>
            <a:ext cx="2599762" cy="2160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Refinement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070E1F-A0CC-AC49-8245-5C3E9E533EE7}"/>
              </a:ext>
            </a:extLst>
          </p:cNvPr>
          <p:cNvSpPr/>
          <p:nvPr/>
        </p:nvSpPr>
        <p:spPr>
          <a:xfrm>
            <a:off x="1829122" y="4223497"/>
            <a:ext cx="1316052" cy="2160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BB9F92-47AF-6A48-92FF-CF8BDC5775C4}"/>
              </a:ext>
            </a:extLst>
          </p:cNvPr>
          <p:cNvSpPr/>
          <p:nvPr/>
        </p:nvSpPr>
        <p:spPr>
          <a:xfrm>
            <a:off x="3151429" y="4221780"/>
            <a:ext cx="1277455" cy="2160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C93E7C-500E-924D-B66C-6A7708C17009}"/>
              </a:ext>
            </a:extLst>
          </p:cNvPr>
          <p:cNvSpPr/>
          <p:nvPr/>
        </p:nvSpPr>
        <p:spPr>
          <a:xfrm>
            <a:off x="1234625" y="4972562"/>
            <a:ext cx="3194259" cy="43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Ensemble Selection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6B6685-3D9C-4D46-8D4A-181A1D0C0A72}"/>
              </a:ext>
            </a:extLst>
          </p:cNvPr>
          <p:cNvCxnSpPr>
            <a:cxnSpLocks/>
          </p:cNvCxnSpPr>
          <p:nvPr/>
        </p:nvCxnSpPr>
        <p:spPr>
          <a:xfrm flipH="1">
            <a:off x="1654923" y="3588012"/>
            <a:ext cx="12253" cy="13674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15A4E64-CE44-DE42-AD73-EDB3C97D3D01}"/>
              </a:ext>
            </a:extLst>
          </p:cNvPr>
          <p:cNvCxnSpPr>
            <a:cxnSpLocks/>
          </p:cNvCxnSpPr>
          <p:nvPr/>
        </p:nvCxnSpPr>
        <p:spPr>
          <a:xfrm flipH="1">
            <a:off x="3145174" y="3590779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47859D-818C-D646-9933-1549E1A80268}"/>
              </a:ext>
            </a:extLst>
          </p:cNvPr>
          <p:cNvCxnSpPr>
            <a:cxnSpLocks/>
          </p:cNvCxnSpPr>
          <p:nvPr/>
        </p:nvCxnSpPr>
        <p:spPr>
          <a:xfrm flipH="1">
            <a:off x="3790156" y="4494218"/>
            <a:ext cx="1" cy="448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670900B-7768-5A4D-BA66-A79A42AB4919}"/>
              </a:ext>
            </a:extLst>
          </p:cNvPr>
          <p:cNvCxnSpPr>
            <a:cxnSpLocks/>
          </p:cNvCxnSpPr>
          <p:nvPr/>
        </p:nvCxnSpPr>
        <p:spPr>
          <a:xfrm flipH="1">
            <a:off x="2481367" y="4494829"/>
            <a:ext cx="1" cy="460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EB9827C-3C9D-6E45-9712-671A6DAD75D1}"/>
              </a:ext>
            </a:extLst>
          </p:cNvPr>
          <p:cNvCxnSpPr>
            <a:cxnSpLocks/>
          </p:cNvCxnSpPr>
          <p:nvPr/>
        </p:nvCxnSpPr>
        <p:spPr>
          <a:xfrm flipH="1">
            <a:off x="2822316" y="5419176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nip Single Corner Rectangle 45">
            <a:extLst>
              <a:ext uri="{FF2B5EF4-FFF2-40B4-BE49-F238E27FC236}">
                <a16:creationId xmlns:a16="http://schemas.microsoft.com/office/drawing/2014/main" id="{87284786-E492-594D-8ADF-2D2B008E2C94}"/>
              </a:ext>
            </a:extLst>
          </p:cNvPr>
          <p:cNvSpPr/>
          <p:nvPr/>
        </p:nvSpPr>
        <p:spPr>
          <a:xfrm>
            <a:off x="2180696" y="5819568"/>
            <a:ext cx="1264975" cy="577901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e.g. .PDB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93D53F-18E2-E546-AC33-1C7419773BA8}"/>
              </a:ext>
            </a:extLst>
          </p:cNvPr>
          <p:cNvSpPr txBox="1"/>
          <p:nvPr/>
        </p:nvSpPr>
        <p:spPr>
          <a:xfrm>
            <a:off x="489916" y="4085284"/>
            <a:ext cx="1277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3D conformers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51ABA8-2DEF-2B4D-895F-14F31F40613D}"/>
              </a:ext>
            </a:extLst>
          </p:cNvPr>
          <p:cNvSpPr txBox="1"/>
          <p:nvPr/>
        </p:nvSpPr>
        <p:spPr>
          <a:xfrm>
            <a:off x="3456008" y="5938141"/>
            <a:ext cx="1500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3D conformational ensemble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70EFC1-4D97-9943-834C-9B6B48C314E6}"/>
              </a:ext>
            </a:extLst>
          </p:cNvPr>
          <p:cNvSpPr/>
          <p:nvPr/>
        </p:nvSpPr>
        <p:spPr>
          <a:xfrm>
            <a:off x="1251413" y="3156012"/>
            <a:ext cx="3194259" cy="432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NOE-ETKDG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9A3E3D-2568-674C-9321-1894150AF472}"/>
              </a:ext>
            </a:extLst>
          </p:cNvPr>
          <p:cNvSpPr/>
          <p:nvPr/>
        </p:nvSpPr>
        <p:spPr>
          <a:xfrm>
            <a:off x="1251413" y="2333867"/>
            <a:ext cx="3201573" cy="43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</a:t>
            </a:r>
            <a:r>
              <a:rPr lang="en-US" dirty="0" err="1">
                <a:solidFill>
                  <a:schemeClr val="tx1"/>
                </a:solidFill>
              </a:rPr>
              <a:t>RDKit</a:t>
            </a:r>
            <a:r>
              <a:rPr lang="en-US" dirty="0">
                <a:solidFill>
                  <a:schemeClr val="tx1"/>
                </a:solidFill>
              </a:rPr>
              <a:t> mol rep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1D2FDBE-1B05-CE43-9C13-01410FE5B866}"/>
              </a:ext>
            </a:extLst>
          </p:cNvPr>
          <p:cNvCxnSpPr>
            <a:cxnSpLocks/>
          </p:cNvCxnSpPr>
          <p:nvPr/>
        </p:nvCxnSpPr>
        <p:spPr>
          <a:xfrm flipH="1">
            <a:off x="2831754" y="2765433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B00B436D-C959-7740-8638-A3F99CA41195}"/>
              </a:ext>
            </a:extLst>
          </p:cNvPr>
          <p:cNvSpPr txBox="1">
            <a:spLocks/>
          </p:cNvSpPr>
          <p:nvPr/>
        </p:nvSpPr>
        <p:spPr>
          <a:xfrm>
            <a:off x="5773423" y="2339431"/>
            <a:ext cx="5828234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Unification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FDADF32-2F48-3347-BA13-2D51C1FFAB59}"/>
              </a:ext>
            </a:extLst>
          </p:cNvPr>
          <p:cNvSpPr txBox="1">
            <a:spLocks/>
          </p:cNvSpPr>
          <p:nvPr/>
        </p:nvSpPr>
        <p:spPr>
          <a:xfrm>
            <a:off x="5772736" y="2948442"/>
            <a:ext cx="5904839" cy="33296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 dirty="0">
                <a:latin typeface="+mn-lt"/>
              </a:rPr>
              <a:t>g</a:t>
            </a:r>
            <a:r>
              <a:rPr lang="en-US" sz="1800" dirty="0"/>
              <a:t>et C/N atom names from PDB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 dirty="0"/>
              <a:t>infer H atom names from their heavy atoms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 dirty="0"/>
              <a:t>match NOE H atoms to </a:t>
            </a:r>
            <a:r>
              <a:rPr lang="en-US" sz="1800" dirty="0" err="1"/>
              <a:t>RDKit</a:t>
            </a:r>
            <a:r>
              <a:rPr lang="en-US" sz="1800" dirty="0"/>
              <a:t> atoms</a:t>
            </a:r>
            <a:br>
              <a:rPr lang="en-US" sz="1800" dirty="0"/>
            </a:br>
            <a:r>
              <a:rPr lang="en-US" sz="1800" dirty="0"/>
              <a:t>1. exact matches</a:t>
            </a:r>
            <a:br>
              <a:rPr lang="en-US" sz="1800" dirty="0"/>
            </a:br>
            <a:r>
              <a:rPr lang="en-US" sz="1800" dirty="0"/>
              <a:t>2. fuzzy matches</a:t>
            </a:r>
            <a:br>
              <a:rPr lang="en-US" sz="1800" dirty="0"/>
            </a:br>
            <a:r>
              <a:rPr lang="en-US" sz="1800" dirty="0"/>
              <a:t>3. expand (H@) and fuzzy match to equivalent set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640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">
            <a:extLst>
              <a:ext uri="{FF2B5EF4-FFF2-40B4-BE49-F238E27FC236}">
                <a16:creationId xmlns:a16="http://schemas.microsoft.com/office/drawing/2014/main" id="{14D00ACB-09CF-474A-B35F-D36ED58AA7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38" r="55550"/>
          <a:stretch/>
        </p:blipFill>
        <p:spPr bwMode="auto">
          <a:xfrm>
            <a:off x="6591533" y="1019819"/>
            <a:ext cx="5037332" cy="3336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0D087528-B45D-3B41-BC28-CED885637933}"/>
              </a:ext>
            </a:extLst>
          </p:cNvPr>
          <p:cNvSpPr/>
          <p:nvPr/>
        </p:nvSpPr>
        <p:spPr>
          <a:xfrm>
            <a:off x="6335138" y="4450332"/>
            <a:ext cx="1892096" cy="1793882"/>
          </a:xfrm>
          <a:prstGeom prst="rtTriangle">
            <a:avLst/>
          </a:prstGeom>
          <a:solidFill>
            <a:srgbClr val="C00000">
              <a:alpha val="3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ight Triangle 52">
            <a:extLst>
              <a:ext uri="{FF2B5EF4-FFF2-40B4-BE49-F238E27FC236}">
                <a16:creationId xmlns:a16="http://schemas.microsoft.com/office/drawing/2014/main" id="{73C331D0-1B6F-C54C-9FB6-A18AE0009984}"/>
              </a:ext>
            </a:extLst>
          </p:cNvPr>
          <p:cNvSpPr/>
          <p:nvPr/>
        </p:nvSpPr>
        <p:spPr>
          <a:xfrm rot="10800000">
            <a:off x="6345072" y="4424078"/>
            <a:ext cx="1892097" cy="1820136"/>
          </a:xfrm>
          <a:prstGeom prst="rtTriangle">
            <a:avLst/>
          </a:prstGeom>
          <a:solidFill>
            <a:srgbClr val="00B050">
              <a:alpha val="3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8F4F3BAE-D127-3D43-862E-70BBE82E962A}"/>
              </a:ext>
            </a:extLst>
          </p:cNvPr>
          <p:cNvSpPr/>
          <p:nvPr/>
        </p:nvSpPr>
        <p:spPr>
          <a:xfrm>
            <a:off x="1128638" y="2977329"/>
            <a:ext cx="3469502" cy="735469"/>
          </a:xfrm>
          <a:prstGeom prst="snip2DiagRect">
            <a:avLst>
              <a:gd name="adj1" fmla="val 0"/>
              <a:gd name="adj2" fmla="val 0"/>
            </a:avLst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4C79C-8AAB-BB45-BF07-70253DD1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ETKDG Workflow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A9DFE-2050-CC46-B89C-3F1ECB7A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0F06E-D9A1-3449-86E8-D278B327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F9D81-94C6-B340-A1A3-8822A8A1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sp>
        <p:nvSpPr>
          <p:cNvPr id="7" name="Snip Single Corner Rectangle 6">
            <a:extLst>
              <a:ext uri="{FF2B5EF4-FFF2-40B4-BE49-F238E27FC236}">
                <a16:creationId xmlns:a16="http://schemas.microsoft.com/office/drawing/2014/main" id="{055B331D-8497-8546-834E-9BD97E7BB1D7}"/>
              </a:ext>
            </a:extLst>
          </p:cNvPr>
          <p:cNvSpPr/>
          <p:nvPr/>
        </p:nvSpPr>
        <p:spPr>
          <a:xfrm>
            <a:off x="1252586" y="1368963"/>
            <a:ext cx="804672" cy="577901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.PDB</a:t>
            </a:r>
          </a:p>
        </p:txBody>
      </p:sp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BF4B43F7-8D11-4941-9936-BC782F990164}"/>
              </a:ext>
            </a:extLst>
          </p:cNvPr>
          <p:cNvSpPr/>
          <p:nvPr/>
        </p:nvSpPr>
        <p:spPr>
          <a:xfrm>
            <a:off x="2429419" y="1368962"/>
            <a:ext cx="804672" cy="577901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.SMI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74683-71F9-EC44-B775-6E4745B9F6E2}"/>
              </a:ext>
            </a:extLst>
          </p:cNvPr>
          <p:cNvSpPr/>
          <p:nvPr/>
        </p:nvSpPr>
        <p:spPr>
          <a:xfrm>
            <a:off x="3651972" y="1368962"/>
            <a:ext cx="797357" cy="57790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NOE</a:t>
            </a: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D273091C-5B92-8E4B-A63E-674068A21AF5}"/>
              </a:ext>
            </a:extLst>
          </p:cNvPr>
          <p:cNvSpPr/>
          <p:nvPr/>
        </p:nvSpPr>
        <p:spPr>
          <a:xfrm>
            <a:off x="3651972" y="600871"/>
            <a:ext cx="804672" cy="384822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DBDA3-10FA-DB4C-BEB3-CA9AC2680801}"/>
              </a:ext>
            </a:extLst>
          </p:cNvPr>
          <p:cNvSpPr txBox="1"/>
          <p:nvPr/>
        </p:nvSpPr>
        <p:spPr>
          <a:xfrm>
            <a:off x="4727308" y="600871"/>
            <a:ext cx="92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EC8AB-79A7-0649-8AD2-64F1C1DD482D}"/>
              </a:ext>
            </a:extLst>
          </p:cNvPr>
          <p:cNvSpPr txBox="1"/>
          <p:nvPr/>
        </p:nvSpPr>
        <p:spPr>
          <a:xfrm>
            <a:off x="5319840" y="249741"/>
            <a:ext cx="5252314" cy="756297"/>
          </a:xfrm>
          <a:prstGeom prst="rect">
            <a:avLst/>
          </a:prstGeom>
          <a:noFill/>
          <a:ln w="25400">
            <a:solidFill>
              <a:srgbClr val="007A96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/>
              <a:t>XPLOR:	assign (</a:t>
            </a:r>
            <a:r>
              <a:rPr lang="en-US" sz="1000" dirty="0" err="1"/>
              <a:t>resid</a:t>
            </a:r>
            <a:r>
              <a:rPr lang="en-US" sz="1000" dirty="0"/>
              <a:t>  8 and name HB1 ) (</a:t>
            </a:r>
            <a:r>
              <a:rPr lang="en-US" sz="1000" dirty="0" err="1"/>
              <a:t>resid</a:t>
            </a:r>
            <a:r>
              <a:rPr lang="en-US" sz="1000" dirty="0"/>
              <a:t>  8 and name HG# ) 1.86 0.35 0.35</a:t>
            </a:r>
          </a:p>
          <a:p>
            <a:pPr>
              <a:lnSpc>
                <a:spcPct val="150000"/>
              </a:lnSpc>
            </a:pPr>
            <a:r>
              <a:rPr lang="en-US" sz="1000" dirty="0" err="1"/>
              <a:t>BioSym</a:t>
            </a:r>
            <a:r>
              <a:rPr lang="en-US" sz="1000" dirty="0"/>
              <a:t>:	1:SER_4:HN         1:ASP_5:HN          1.900  5.000  1.00  1.00 1000.000</a:t>
            </a:r>
          </a:p>
          <a:p>
            <a:pPr>
              <a:lnSpc>
                <a:spcPct val="150000"/>
              </a:lnSpc>
            </a:pPr>
            <a:r>
              <a:rPr lang="en-US" sz="1000" dirty="0"/>
              <a:t>DIANA: 	1 ARG+ HB3     2 ALA  HN      3.48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D065FA-180C-2F4D-B193-10EA6CB68ECE}"/>
              </a:ext>
            </a:extLst>
          </p:cNvPr>
          <p:cNvCxnSpPr>
            <a:cxnSpLocks/>
            <a:stCxn id="10" idx="1"/>
            <a:endCxn id="9" idx="0"/>
          </p:cNvCxnSpPr>
          <p:nvPr/>
        </p:nvCxnSpPr>
        <p:spPr>
          <a:xfrm flipH="1">
            <a:off x="4050651" y="985693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A0BCB3-20C7-044A-8417-DE150E182C5F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4449329" y="1657912"/>
            <a:ext cx="183549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06360D-973C-4645-A630-AE83366FAB5C}"/>
              </a:ext>
            </a:extLst>
          </p:cNvPr>
          <p:cNvCxnSpPr>
            <a:cxnSpLocks/>
          </p:cNvCxnSpPr>
          <p:nvPr/>
        </p:nvCxnSpPr>
        <p:spPr>
          <a:xfrm>
            <a:off x="6284821" y="999616"/>
            <a:ext cx="0" cy="658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B1D29E9-640D-FC4A-ACFA-B0F064096C8D}"/>
              </a:ext>
            </a:extLst>
          </p:cNvPr>
          <p:cNvSpPr txBox="1"/>
          <p:nvPr/>
        </p:nvSpPr>
        <p:spPr>
          <a:xfrm>
            <a:off x="4727308" y="1366199"/>
            <a:ext cx="1606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regex-based parser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84CE01-0F4E-9942-A549-FAAA720B7E81}"/>
              </a:ext>
            </a:extLst>
          </p:cNvPr>
          <p:cNvCxnSpPr>
            <a:cxnSpLocks/>
          </p:cNvCxnSpPr>
          <p:nvPr/>
        </p:nvCxnSpPr>
        <p:spPr>
          <a:xfrm flipH="1">
            <a:off x="1667176" y="1951032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F5DD92-5EC3-B548-A3A2-ED0DB4D22B8C}"/>
              </a:ext>
            </a:extLst>
          </p:cNvPr>
          <p:cNvCxnSpPr>
            <a:cxnSpLocks/>
          </p:cNvCxnSpPr>
          <p:nvPr/>
        </p:nvCxnSpPr>
        <p:spPr>
          <a:xfrm flipH="1">
            <a:off x="2849129" y="1951031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893FF39-C53A-2D4C-AA62-C9EAF9A73006}"/>
              </a:ext>
            </a:extLst>
          </p:cNvPr>
          <p:cNvCxnSpPr>
            <a:cxnSpLocks/>
          </p:cNvCxnSpPr>
          <p:nvPr/>
        </p:nvCxnSpPr>
        <p:spPr>
          <a:xfrm>
            <a:off x="4067754" y="1951030"/>
            <a:ext cx="0" cy="3828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BE99642-6A81-B74F-AAD6-5C9CDE2FC77B}"/>
              </a:ext>
            </a:extLst>
          </p:cNvPr>
          <p:cNvSpPr txBox="1"/>
          <p:nvPr/>
        </p:nvSpPr>
        <p:spPr>
          <a:xfrm>
            <a:off x="1661664" y="1988326"/>
            <a:ext cx="1122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C/N names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0E68B8-3E69-5A4F-900C-D20CFBB582C7}"/>
              </a:ext>
            </a:extLst>
          </p:cNvPr>
          <p:cNvSpPr txBox="1"/>
          <p:nvPr/>
        </p:nvSpPr>
        <p:spPr>
          <a:xfrm>
            <a:off x="2848542" y="1988325"/>
            <a:ext cx="84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topology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925119-5F03-2A4D-B238-028FD62234CC}"/>
              </a:ext>
            </a:extLst>
          </p:cNvPr>
          <p:cNvSpPr txBox="1"/>
          <p:nvPr/>
        </p:nvSpPr>
        <p:spPr>
          <a:xfrm>
            <a:off x="4054687" y="1991037"/>
            <a:ext cx="1265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restraints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177CED-03D1-934A-BAFD-560208347F01}"/>
              </a:ext>
            </a:extLst>
          </p:cNvPr>
          <p:cNvSpPr/>
          <p:nvPr/>
        </p:nvSpPr>
        <p:spPr>
          <a:xfrm>
            <a:off x="1829122" y="3994479"/>
            <a:ext cx="2599762" cy="2160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Refinement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070E1F-A0CC-AC49-8245-5C3E9E533EE7}"/>
              </a:ext>
            </a:extLst>
          </p:cNvPr>
          <p:cNvSpPr/>
          <p:nvPr/>
        </p:nvSpPr>
        <p:spPr>
          <a:xfrm>
            <a:off x="1829122" y="4223497"/>
            <a:ext cx="1316052" cy="2160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BB9F92-47AF-6A48-92FF-CF8BDC5775C4}"/>
              </a:ext>
            </a:extLst>
          </p:cNvPr>
          <p:cNvSpPr/>
          <p:nvPr/>
        </p:nvSpPr>
        <p:spPr>
          <a:xfrm>
            <a:off x="3151429" y="4221780"/>
            <a:ext cx="1277455" cy="2160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C93E7C-500E-924D-B66C-6A7708C17009}"/>
              </a:ext>
            </a:extLst>
          </p:cNvPr>
          <p:cNvSpPr/>
          <p:nvPr/>
        </p:nvSpPr>
        <p:spPr>
          <a:xfrm>
            <a:off x="1234625" y="4972562"/>
            <a:ext cx="3194259" cy="43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Ensemble Selection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6B6685-3D9C-4D46-8D4A-181A1D0C0A72}"/>
              </a:ext>
            </a:extLst>
          </p:cNvPr>
          <p:cNvCxnSpPr>
            <a:cxnSpLocks/>
          </p:cNvCxnSpPr>
          <p:nvPr/>
        </p:nvCxnSpPr>
        <p:spPr>
          <a:xfrm flipH="1">
            <a:off x="1654923" y="3588012"/>
            <a:ext cx="12253" cy="13674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15A4E64-CE44-DE42-AD73-EDB3C97D3D01}"/>
              </a:ext>
            </a:extLst>
          </p:cNvPr>
          <p:cNvCxnSpPr>
            <a:cxnSpLocks/>
          </p:cNvCxnSpPr>
          <p:nvPr/>
        </p:nvCxnSpPr>
        <p:spPr>
          <a:xfrm flipH="1">
            <a:off x="3145174" y="3590779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47859D-818C-D646-9933-1549E1A80268}"/>
              </a:ext>
            </a:extLst>
          </p:cNvPr>
          <p:cNvCxnSpPr>
            <a:cxnSpLocks/>
          </p:cNvCxnSpPr>
          <p:nvPr/>
        </p:nvCxnSpPr>
        <p:spPr>
          <a:xfrm flipH="1">
            <a:off x="3790156" y="4494218"/>
            <a:ext cx="1" cy="448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670900B-7768-5A4D-BA66-A79A42AB4919}"/>
              </a:ext>
            </a:extLst>
          </p:cNvPr>
          <p:cNvCxnSpPr>
            <a:cxnSpLocks/>
          </p:cNvCxnSpPr>
          <p:nvPr/>
        </p:nvCxnSpPr>
        <p:spPr>
          <a:xfrm flipH="1">
            <a:off x="2481367" y="4494829"/>
            <a:ext cx="1" cy="460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EB9827C-3C9D-6E45-9712-671A6DAD75D1}"/>
              </a:ext>
            </a:extLst>
          </p:cNvPr>
          <p:cNvCxnSpPr>
            <a:cxnSpLocks/>
          </p:cNvCxnSpPr>
          <p:nvPr/>
        </p:nvCxnSpPr>
        <p:spPr>
          <a:xfrm flipH="1">
            <a:off x="2822316" y="5419176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nip Single Corner Rectangle 45">
            <a:extLst>
              <a:ext uri="{FF2B5EF4-FFF2-40B4-BE49-F238E27FC236}">
                <a16:creationId xmlns:a16="http://schemas.microsoft.com/office/drawing/2014/main" id="{87284786-E492-594D-8ADF-2D2B008E2C94}"/>
              </a:ext>
            </a:extLst>
          </p:cNvPr>
          <p:cNvSpPr/>
          <p:nvPr/>
        </p:nvSpPr>
        <p:spPr>
          <a:xfrm>
            <a:off x="2180696" y="5819568"/>
            <a:ext cx="1264975" cy="577901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e.g. .PDB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93D53F-18E2-E546-AC33-1C7419773BA8}"/>
              </a:ext>
            </a:extLst>
          </p:cNvPr>
          <p:cNvSpPr txBox="1"/>
          <p:nvPr/>
        </p:nvSpPr>
        <p:spPr>
          <a:xfrm>
            <a:off x="489916" y="4085284"/>
            <a:ext cx="1277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3D conformers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51ABA8-2DEF-2B4D-895F-14F31F40613D}"/>
              </a:ext>
            </a:extLst>
          </p:cNvPr>
          <p:cNvSpPr txBox="1"/>
          <p:nvPr/>
        </p:nvSpPr>
        <p:spPr>
          <a:xfrm>
            <a:off x="3456008" y="5938141"/>
            <a:ext cx="1500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3D conformational ensemble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70EFC1-4D97-9943-834C-9B6B48C314E6}"/>
              </a:ext>
            </a:extLst>
          </p:cNvPr>
          <p:cNvSpPr/>
          <p:nvPr/>
        </p:nvSpPr>
        <p:spPr>
          <a:xfrm>
            <a:off x="1251413" y="3156012"/>
            <a:ext cx="3194259" cy="432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NOE-ETKDG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9A3E3D-2568-674C-9321-1894150AF472}"/>
              </a:ext>
            </a:extLst>
          </p:cNvPr>
          <p:cNvSpPr/>
          <p:nvPr/>
        </p:nvSpPr>
        <p:spPr>
          <a:xfrm>
            <a:off x="1251413" y="2333867"/>
            <a:ext cx="3201573" cy="43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</a:t>
            </a:r>
            <a:r>
              <a:rPr lang="en-US" dirty="0" err="1">
                <a:solidFill>
                  <a:schemeClr val="tx1"/>
                </a:solidFill>
              </a:rPr>
              <a:t>RDKit</a:t>
            </a:r>
            <a:r>
              <a:rPr lang="en-US" dirty="0">
                <a:solidFill>
                  <a:schemeClr val="tx1"/>
                </a:solidFill>
              </a:rPr>
              <a:t> mol rep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1D2FDBE-1B05-CE43-9C13-01410FE5B866}"/>
              </a:ext>
            </a:extLst>
          </p:cNvPr>
          <p:cNvCxnSpPr>
            <a:cxnSpLocks/>
          </p:cNvCxnSpPr>
          <p:nvPr/>
        </p:nvCxnSpPr>
        <p:spPr>
          <a:xfrm flipH="1">
            <a:off x="2831754" y="2765433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13">
            <a:extLst>
              <a:ext uri="{FF2B5EF4-FFF2-40B4-BE49-F238E27FC236}">
                <a16:creationId xmlns:a16="http://schemas.microsoft.com/office/drawing/2014/main" id="{6DB9887B-F058-5B45-8CEA-AE3531DC8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895230"/>
              </p:ext>
            </p:extLst>
          </p:nvPr>
        </p:nvGraphicFramePr>
        <p:xfrm>
          <a:off x="6345076" y="4416182"/>
          <a:ext cx="1892096" cy="1837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431">
                  <a:extLst>
                    <a:ext uri="{9D8B030D-6E8A-4147-A177-3AD203B41FA5}">
                      <a16:colId xmlns:a16="http://schemas.microsoft.com/office/drawing/2014/main" val="3811924702"/>
                    </a:ext>
                  </a:extLst>
                </a:gridCol>
                <a:gridCol w="486803">
                  <a:extLst>
                    <a:ext uri="{9D8B030D-6E8A-4147-A177-3AD203B41FA5}">
                      <a16:colId xmlns:a16="http://schemas.microsoft.com/office/drawing/2014/main" val="3941224939"/>
                    </a:ext>
                  </a:extLst>
                </a:gridCol>
                <a:gridCol w="468431">
                  <a:extLst>
                    <a:ext uri="{9D8B030D-6E8A-4147-A177-3AD203B41FA5}">
                      <a16:colId xmlns:a16="http://schemas.microsoft.com/office/drawing/2014/main" val="3605848912"/>
                    </a:ext>
                  </a:extLst>
                </a:gridCol>
                <a:gridCol w="468431">
                  <a:extLst>
                    <a:ext uri="{9D8B030D-6E8A-4147-A177-3AD203B41FA5}">
                      <a16:colId xmlns:a16="http://schemas.microsoft.com/office/drawing/2014/main" val="1212591985"/>
                    </a:ext>
                  </a:extLst>
                </a:gridCol>
              </a:tblGrid>
              <a:tr h="4594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4251"/>
                  </a:ext>
                </a:extLst>
              </a:tr>
              <a:tr h="4594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7.5</a:t>
                      </a:r>
                      <a:endParaRPr lang="en-US" sz="17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742005"/>
                  </a:ext>
                </a:extLst>
              </a:tr>
              <a:tr h="4594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802479"/>
                  </a:ext>
                </a:extLst>
              </a:tr>
              <a:tr h="4594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024605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AE7FC85B-C7C9-BA4C-B2E4-EE69B0A0175C}"/>
              </a:ext>
            </a:extLst>
          </p:cNvPr>
          <p:cNvSpPr txBox="1"/>
          <p:nvPr/>
        </p:nvSpPr>
        <p:spPr>
          <a:xfrm>
            <a:off x="7571700" y="2765433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108   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2DB07B-F893-DA4D-A20C-BC3BCC23527B}"/>
              </a:ext>
            </a:extLst>
          </p:cNvPr>
          <p:cNvSpPr txBox="1"/>
          <p:nvPr/>
        </p:nvSpPr>
        <p:spPr>
          <a:xfrm>
            <a:off x="9373686" y="233386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    94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2625641-AFED-2E41-BC0D-408F9B36A931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8500159" y="2600353"/>
            <a:ext cx="873528" cy="349746"/>
          </a:xfrm>
          <a:prstGeom prst="line">
            <a:avLst/>
          </a:prstGeom>
          <a:ln w="44450">
            <a:solidFill>
              <a:srgbClr val="C0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BEDE20D-161A-1449-B90D-5FC5A598E888}"/>
              </a:ext>
            </a:extLst>
          </p:cNvPr>
          <p:cNvSpPr txBox="1"/>
          <p:nvPr/>
        </p:nvSpPr>
        <p:spPr>
          <a:xfrm rot="20339682">
            <a:off x="8548989" y="245838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NOE</a:t>
            </a:r>
          </a:p>
        </p:txBody>
      </p:sp>
      <p:sp>
        <p:nvSpPr>
          <p:cNvPr id="60" name="Right Triangle 59">
            <a:extLst>
              <a:ext uri="{FF2B5EF4-FFF2-40B4-BE49-F238E27FC236}">
                <a16:creationId xmlns:a16="http://schemas.microsoft.com/office/drawing/2014/main" id="{CFC93AD8-6B40-F14D-B5D4-1F0D52698DAA}"/>
              </a:ext>
            </a:extLst>
          </p:cNvPr>
          <p:cNvSpPr/>
          <p:nvPr/>
        </p:nvSpPr>
        <p:spPr>
          <a:xfrm>
            <a:off x="9359746" y="4456766"/>
            <a:ext cx="1892096" cy="1793882"/>
          </a:xfrm>
          <a:prstGeom prst="rtTriangle">
            <a:avLst/>
          </a:prstGeom>
          <a:solidFill>
            <a:srgbClr val="C00000">
              <a:alpha val="3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ight Triangle 60">
            <a:extLst>
              <a:ext uri="{FF2B5EF4-FFF2-40B4-BE49-F238E27FC236}">
                <a16:creationId xmlns:a16="http://schemas.microsoft.com/office/drawing/2014/main" id="{30227781-FB6A-764B-8C2F-A44E3BB3FF7F}"/>
              </a:ext>
            </a:extLst>
          </p:cNvPr>
          <p:cNvSpPr/>
          <p:nvPr/>
        </p:nvSpPr>
        <p:spPr>
          <a:xfrm rot="10800000">
            <a:off x="9369680" y="4430512"/>
            <a:ext cx="1892097" cy="1820136"/>
          </a:xfrm>
          <a:prstGeom prst="rtTriangle">
            <a:avLst/>
          </a:prstGeom>
          <a:solidFill>
            <a:srgbClr val="00B050">
              <a:alpha val="3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2" name="Table 13">
            <a:extLst>
              <a:ext uri="{FF2B5EF4-FFF2-40B4-BE49-F238E27FC236}">
                <a16:creationId xmlns:a16="http://schemas.microsoft.com/office/drawing/2014/main" id="{72136FFE-0D61-1B4E-89ED-FE72DBD73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248837"/>
              </p:ext>
            </p:extLst>
          </p:nvPr>
        </p:nvGraphicFramePr>
        <p:xfrm>
          <a:off x="9369684" y="4422616"/>
          <a:ext cx="1892096" cy="1837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431">
                  <a:extLst>
                    <a:ext uri="{9D8B030D-6E8A-4147-A177-3AD203B41FA5}">
                      <a16:colId xmlns:a16="http://schemas.microsoft.com/office/drawing/2014/main" val="3811924702"/>
                    </a:ext>
                  </a:extLst>
                </a:gridCol>
                <a:gridCol w="486803">
                  <a:extLst>
                    <a:ext uri="{9D8B030D-6E8A-4147-A177-3AD203B41FA5}">
                      <a16:colId xmlns:a16="http://schemas.microsoft.com/office/drawing/2014/main" val="3941224939"/>
                    </a:ext>
                  </a:extLst>
                </a:gridCol>
                <a:gridCol w="468431">
                  <a:extLst>
                    <a:ext uri="{9D8B030D-6E8A-4147-A177-3AD203B41FA5}">
                      <a16:colId xmlns:a16="http://schemas.microsoft.com/office/drawing/2014/main" val="3605848912"/>
                    </a:ext>
                  </a:extLst>
                </a:gridCol>
                <a:gridCol w="468431">
                  <a:extLst>
                    <a:ext uri="{9D8B030D-6E8A-4147-A177-3AD203B41FA5}">
                      <a16:colId xmlns:a16="http://schemas.microsoft.com/office/drawing/2014/main" val="1212591985"/>
                    </a:ext>
                  </a:extLst>
                </a:gridCol>
              </a:tblGrid>
              <a:tr h="4594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4251"/>
                  </a:ext>
                </a:extLst>
              </a:tr>
              <a:tr h="4594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4.9</a:t>
                      </a:r>
                      <a:endParaRPr lang="en-US" sz="17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742005"/>
                  </a:ext>
                </a:extLst>
              </a:tr>
              <a:tr h="4594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802479"/>
                  </a:ext>
                </a:extLst>
              </a:tr>
              <a:tr h="4594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024605"/>
                  </a:ext>
                </a:extLst>
              </a:tr>
            </a:tbl>
          </a:graphicData>
        </a:graphic>
      </p:graphicFrame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20E5B01-005A-FF47-926E-8119C916B85F}"/>
              </a:ext>
            </a:extLst>
          </p:cNvPr>
          <p:cNvCxnSpPr>
            <a:cxnSpLocks/>
          </p:cNvCxnSpPr>
          <p:nvPr/>
        </p:nvCxnSpPr>
        <p:spPr>
          <a:xfrm>
            <a:off x="8336071" y="5341602"/>
            <a:ext cx="93945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398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8F4F3BAE-D127-3D43-862E-70BBE82E962A}"/>
              </a:ext>
            </a:extLst>
          </p:cNvPr>
          <p:cNvSpPr/>
          <p:nvPr/>
        </p:nvSpPr>
        <p:spPr>
          <a:xfrm>
            <a:off x="1737612" y="3883748"/>
            <a:ext cx="2789907" cy="673807"/>
          </a:xfrm>
          <a:prstGeom prst="snip2DiagRect">
            <a:avLst>
              <a:gd name="adj1" fmla="val 0"/>
              <a:gd name="adj2" fmla="val 0"/>
            </a:avLst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4C79C-8AAB-BB45-BF07-70253DD1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ETKDG Workflow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A9DFE-2050-CC46-B89C-3F1ECB7A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0F06E-D9A1-3449-86E8-D278B327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F9D81-94C6-B340-A1A3-8822A8A1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sp>
        <p:nvSpPr>
          <p:cNvPr id="7" name="Snip Single Corner Rectangle 6">
            <a:extLst>
              <a:ext uri="{FF2B5EF4-FFF2-40B4-BE49-F238E27FC236}">
                <a16:creationId xmlns:a16="http://schemas.microsoft.com/office/drawing/2014/main" id="{055B331D-8497-8546-834E-9BD97E7BB1D7}"/>
              </a:ext>
            </a:extLst>
          </p:cNvPr>
          <p:cNvSpPr/>
          <p:nvPr/>
        </p:nvSpPr>
        <p:spPr>
          <a:xfrm>
            <a:off x="1252586" y="1368963"/>
            <a:ext cx="804672" cy="577901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.PDB</a:t>
            </a:r>
          </a:p>
        </p:txBody>
      </p:sp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BF4B43F7-8D11-4941-9936-BC782F990164}"/>
              </a:ext>
            </a:extLst>
          </p:cNvPr>
          <p:cNvSpPr/>
          <p:nvPr/>
        </p:nvSpPr>
        <p:spPr>
          <a:xfrm>
            <a:off x="2429419" y="1368962"/>
            <a:ext cx="804672" cy="577901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.SMI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74683-71F9-EC44-B775-6E4745B9F6E2}"/>
              </a:ext>
            </a:extLst>
          </p:cNvPr>
          <p:cNvSpPr/>
          <p:nvPr/>
        </p:nvSpPr>
        <p:spPr>
          <a:xfrm>
            <a:off x="3651972" y="1368962"/>
            <a:ext cx="797357" cy="57790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NOE</a:t>
            </a: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D273091C-5B92-8E4B-A63E-674068A21AF5}"/>
              </a:ext>
            </a:extLst>
          </p:cNvPr>
          <p:cNvSpPr/>
          <p:nvPr/>
        </p:nvSpPr>
        <p:spPr>
          <a:xfrm>
            <a:off x="3651972" y="600871"/>
            <a:ext cx="804672" cy="384822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DBDA3-10FA-DB4C-BEB3-CA9AC2680801}"/>
              </a:ext>
            </a:extLst>
          </p:cNvPr>
          <p:cNvSpPr txBox="1"/>
          <p:nvPr/>
        </p:nvSpPr>
        <p:spPr>
          <a:xfrm>
            <a:off x="4727308" y="600871"/>
            <a:ext cx="92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EC8AB-79A7-0649-8AD2-64F1C1DD482D}"/>
              </a:ext>
            </a:extLst>
          </p:cNvPr>
          <p:cNvSpPr txBox="1"/>
          <p:nvPr/>
        </p:nvSpPr>
        <p:spPr>
          <a:xfrm>
            <a:off x="5319840" y="249741"/>
            <a:ext cx="5252314" cy="756297"/>
          </a:xfrm>
          <a:prstGeom prst="rect">
            <a:avLst/>
          </a:prstGeom>
          <a:noFill/>
          <a:ln w="25400">
            <a:solidFill>
              <a:srgbClr val="007A96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/>
              <a:t>XPLOR:	assign (</a:t>
            </a:r>
            <a:r>
              <a:rPr lang="en-US" sz="1000" dirty="0" err="1"/>
              <a:t>resid</a:t>
            </a:r>
            <a:r>
              <a:rPr lang="en-US" sz="1000" dirty="0"/>
              <a:t>  8 and name HB1 ) (</a:t>
            </a:r>
            <a:r>
              <a:rPr lang="en-US" sz="1000" dirty="0" err="1"/>
              <a:t>resid</a:t>
            </a:r>
            <a:r>
              <a:rPr lang="en-US" sz="1000" dirty="0"/>
              <a:t>  8 and name HG# ) 1.86 0.35 0.35</a:t>
            </a:r>
          </a:p>
          <a:p>
            <a:pPr>
              <a:lnSpc>
                <a:spcPct val="150000"/>
              </a:lnSpc>
            </a:pPr>
            <a:r>
              <a:rPr lang="en-US" sz="1000" dirty="0" err="1"/>
              <a:t>BioSym</a:t>
            </a:r>
            <a:r>
              <a:rPr lang="en-US" sz="1000" dirty="0"/>
              <a:t>:	1:SER_4:HN         1:ASP_5:HN          1.900  5.000  1.00  1.00 1000.000</a:t>
            </a:r>
          </a:p>
          <a:p>
            <a:pPr>
              <a:lnSpc>
                <a:spcPct val="150000"/>
              </a:lnSpc>
            </a:pPr>
            <a:r>
              <a:rPr lang="en-US" sz="1000" dirty="0"/>
              <a:t>DIANA: 	1 ARG+ HB3     2 ALA  HN      3.48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D065FA-180C-2F4D-B193-10EA6CB68ECE}"/>
              </a:ext>
            </a:extLst>
          </p:cNvPr>
          <p:cNvCxnSpPr>
            <a:cxnSpLocks/>
            <a:stCxn id="10" idx="1"/>
            <a:endCxn id="9" idx="0"/>
          </p:cNvCxnSpPr>
          <p:nvPr/>
        </p:nvCxnSpPr>
        <p:spPr>
          <a:xfrm flipH="1">
            <a:off x="4050651" y="985693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A0BCB3-20C7-044A-8417-DE150E182C5F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4449329" y="1657912"/>
            <a:ext cx="183549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06360D-973C-4645-A630-AE83366FAB5C}"/>
              </a:ext>
            </a:extLst>
          </p:cNvPr>
          <p:cNvCxnSpPr>
            <a:cxnSpLocks/>
          </p:cNvCxnSpPr>
          <p:nvPr/>
        </p:nvCxnSpPr>
        <p:spPr>
          <a:xfrm>
            <a:off x="6284821" y="999616"/>
            <a:ext cx="0" cy="658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B1D29E9-640D-FC4A-ACFA-B0F064096C8D}"/>
              </a:ext>
            </a:extLst>
          </p:cNvPr>
          <p:cNvSpPr txBox="1"/>
          <p:nvPr/>
        </p:nvSpPr>
        <p:spPr>
          <a:xfrm>
            <a:off x="4727308" y="1366199"/>
            <a:ext cx="1606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regex-based parser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84CE01-0F4E-9942-A549-FAAA720B7E81}"/>
              </a:ext>
            </a:extLst>
          </p:cNvPr>
          <p:cNvCxnSpPr>
            <a:cxnSpLocks/>
          </p:cNvCxnSpPr>
          <p:nvPr/>
        </p:nvCxnSpPr>
        <p:spPr>
          <a:xfrm flipH="1">
            <a:off x="1667176" y="1951032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F5DD92-5EC3-B548-A3A2-ED0DB4D22B8C}"/>
              </a:ext>
            </a:extLst>
          </p:cNvPr>
          <p:cNvCxnSpPr>
            <a:cxnSpLocks/>
          </p:cNvCxnSpPr>
          <p:nvPr/>
        </p:nvCxnSpPr>
        <p:spPr>
          <a:xfrm flipH="1">
            <a:off x="2849129" y="1951031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893FF39-C53A-2D4C-AA62-C9EAF9A73006}"/>
              </a:ext>
            </a:extLst>
          </p:cNvPr>
          <p:cNvCxnSpPr>
            <a:cxnSpLocks/>
          </p:cNvCxnSpPr>
          <p:nvPr/>
        </p:nvCxnSpPr>
        <p:spPr>
          <a:xfrm>
            <a:off x="4067754" y="1951030"/>
            <a:ext cx="0" cy="3828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BE99642-6A81-B74F-AAD6-5C9CDE2FC77B}"/>
              </a:ext>
            </a:extLst>
          </p:cNvPr>
          <p:cNvSpPr txBox="1"/>
          <p:nvPr/>
        </p:nvSpPr>
        <p:spPr>
          <a:xfrm>
            <a:off x="1661664" y="1988326"/>
            <a:ext cx="1122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C/N names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0E68B8-3E69-5A4F-900C-D20CFBB582C7}"/>
              </a:ext>
            </a:extLst>
          </p:cNvPr>
          <p:cNvSpPr txBox="1"/>
          <p:nvPr/>
        </p:nvSpPr>
        <p:spPr>
          <a:xfrm>
            <a:off x="2848542" y="1988325"/>
            <a:ext cx="84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topology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925119-5F03-2A4D-B238-028FD62234CC}"/>
              </a:ext>
            </a:extLst>
          </p:cNvPr>
          <p:cNvSpPr txBox="1"/>
          <p:nvPr/>
        </p:nvSpPr>
        <p:spPr>
          <a:xfrm>
            <a:off x="4054687" y="1991037"/>
            <a:ext cx="1265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restraints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177CED-03D1-934A-BAFD-560208347F01}"/>
              </a:ext>
            </a:extLst>
          </p:cNvPr>
          <p:cNvSpPr/>
          <p:nvPr/>
        </p:nvSpPr>
        <p:spPr>
          <a:xfrm>
            <a:off x="1829122" y="3994479"/>
            <a:ext cx="2599762" cy="2160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Refinement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070E1F-A0CC-AC49-8245-5C3E9E533EE7}"/>
              </a:ext>
            </a:extLst>
          </p:cNvPr>
          <p:cNvSpPr/>
          <p:nvPr/>
        </p:nvSpPr>
        <p:spPr>
          <a:xfrm>
            <a:off x="1829122" y="4223497"/>
            <a:ext cx="1316052" cy="2160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BB9F92-47AF-6A48-92FF-CF8BDC5775C4}"/>
              </a:ext>
            </a:extLst>
          </p:cNvPr>
          <p:cNvSpPr/>
          <p:nvPr/>
        </p:nvSpPr>
        <p:spPr>
          <a:xfrm>
            <a:off x="3151429" y="4221780"/>
            <a:ext cx="1277455" cy="2160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C93E7C-500E-924D-B66C-6A7708C17009}"/>
              </a:ext>
            </a:extLst>
          </p:cNvPr>
          <p:cNvSpPr/>
          <p:nvPr/>
        </p:nvSpPr>
        <p:spPr>
          <a:xfrm>
            <a:off x="1234625" y="4972562"/>
            <a:ext cx="3194259" cy="43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Ensemble Selection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6B6685-3D9C-4D46-8D4A-181A1D0C0A72}"/>
              </a:ext>
            </a:extLst>
          </p:cNvPr>
          <p:cNvCxnSpPr>
            <a:cxnSpLocks/>
          </p:cNvCxnSpPr>
          <p:nvPr/>
        </p:nvCxnSpPr>
        <p:spPr>
          <a:xfrm flipH="1">
            <a:off x="1654923" y="3588012"/>
            <a:ext cx="12253" cy="13674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15A4E64-CE44-DE42-AD73-EDB3C97D3D01}"/>
              </a:ext>
            </a:extLst>
          </p:cNvPr>
          <p:cNvCxnSpPr>
            <a:cxnSpLocks/>
          </p:cNvCxnSpPr>
          <p:nvPr/>
        </p:nvCxnSpPr>
        <p:spPr>
          <a:xfrm flipH="1">
            <a:off x="3145174" y="3590779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47859D-818C-D646-9933-1549E1A80268}"/>
              </a:ext>
            </a:extLst>
          </p:cNvPr>
          <p:cNvCxnSpPr>
            <a:cxnSpLocks/>
          </p:cNvCxnSpPr>
          <p:nvPr/>
        </p:nvCxnSpPr>
        <p:spPr>
          <a:xfrm flipH="1">
            <a:off x="3790156" y="4494218"/>
            <a:ext cx="1" cy="448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670900B-7768-5A4D-BA66-A79A42AB4919}"/>
              </a:ext>
            </a:extLst>
          </p:cNvPr>
          <p:cNvCxnSpPr>
            <a:cxnSpLocks/>
          </p:cNvCxnSpPr>
          <p:nvPr/>
        </p:nvCxnSpPr>
        <p:spPr>
          <a:xfrm flipH="1">
            <a:off x="2481367" y="4494829"/>
            <a:ext cx="1" cy="460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EB9827C-3C9D-6E45-9712-671A6DAD75D1}"/>
              </a:ext>
            </a:extLst>
          </p:cNvPr>
          <p:cNvCxnSpPr>
            <a:cxnSpLocks/>
          </p:cNvCxnSpPr>
          <p:nvPr/>
        </p:nvCxnSpPr>
        <p:spPr>
          <a:xfrm flipH="1">
            <a:off x="2822316" y="5419176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nip Single Corner Rectangle 45">
            <a:extLst>
              <a:ext uri="{FF2B5EF4-FFF2-40B4-BE49-F238E27FC236}">
                <a16:creationId xmlns:a16="http://schemas.microsoft.com/office/drawing/2014/main" id="{87284786-E492-594D-8ADF-2D2B008E2C94}"/>
              </a:ext>
            </a:extLst>
          </p:cNvPr>
          <p:cNvSpPr/>
          <p:nvPr/>
        </p:nvSpPr>
        <p:spPr>
          <a:xfrm>
            <a:off x="2180696" y="5819568"/>
            <a:ext cx="1264975" cy="577901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e.g. .PDB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93D53F-18E2-E546-AC33-1C7419773BA8}"/>
              </a:ext>
            </a:extLst>
          </p:cNvPr>
          <p:cNvSpPr txBox="1"/>
          <p:nvPr/>
        </p:nvSpPr>
        <p:spPr>
          <a:xfrm>
            <a:off x="489916" y="4085284"/>
            <a:ext cx="1277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3D conformers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51ABA8-2DEF-2B4D-895F-14F31F40613D}"/>
              </a:ext>
            </a:extLst>
          </p:cNvPr>
          <p:cNvSpPr txBox="1"/>
          <p:nvPr/>
        </p:nvSpPr>
        <p:spPr>
          <a:xfrm>
            <a:off x="3456008" y="5938141"/>
            <a:ext cx="1500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3D conformational ensemble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70EFC1-4D97-9943-834C-9B6B48C314E6}"/>
              </a:ext>
            </a:extLst>
          </p:cNvPr>
          <p:cNvSpPr/>
          <p:nvPr/>
        </p:nvSpPr>
        <p:spPr>
          <a:xfrm>
            <a:off x="1251413" y="3156012"/>
            <a:ext cx="3194259" cy="432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NOE-ETKDG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9A3E3D-2568-674C-9321-1894150AF472}"/>
              </a:ext>
            </a:extLst>
          </p:cNvPr>
          <p:cNvSpPr/>
          <p:nvPr/>
        </p:nvSpPr>
        <p:spPr>
          <a:xfrm>
            <a:off x="1251413" y="2333867"/>
            <a:ext cx="3201573" cy="43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</a:t>
            </a:r>
            <a:r>
              <a:rPr lang="en-US" dirty="0" err="1">
                <a:solidFill>
                  <a:schemeClr val="tx1"/>
                </a:solidFill>
              </a:rPr>
              <a:t>RDKit</a:t>
            </a:r>
            <a:r>
              <a:rPr lang="en-US" dirty="0">
                <a:solidFill>
                  <a:schemeClr val="tx1"/>
                </a:solidFill>
              </a:rPr>
              <a:t> mol rep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1D2FDBE-1B05-CE43-9C13-01410FE5B866}"/>
              </a:ext>
            </a:extLst>
          </p:cNvPr>
          <p:cNvCxnSpPr>
            <a:cxnSpLocks/>
          </p:cNvCxnSpPr>
          <p:nvPr/>
        </p:nvCxnSpPr>
        <p:spPr>
          <a:xfrm flipH="1">
            <a:off x="2831754" y="2765433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095F17C9-2945-D54C-9140-D9985F958CDD}"/>
              </a:ext>
            </a:extLst>
          </p:cNvPr>
          <p:cNvSpPr txBox="1">
            <a:spLocks/>
          </p:cNvSpPr>
          <p:nvPr/>
        </p:nvSpPr>
        <p:spPr>
          <a:xfrm>
            <a:off x="5773423" y="2339431"/>
            <a:ext cx="5828234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Refinement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74B2ACFD-8B3D-9D4C-86F8-E7473A3CDCB4}"/>
              </a:ext>
            </a:extLst>
          </p:cNvPr>
          <p:cNvSpPr txBox="1">
            <a:spLocks/>
          </p:cNvSpPr>
          <p:nvPr/>
        </p:nvSpPr>
        <p:spPr>
          <a:xfrm>
            <a:off x="5772737" y="2948442"/>
            <a:ext cx="5828234" cy="30764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 dirty="0">
                <a:latin typeface="+mn-lt"/>
              </a:rPr>
              <a:t>minimization or MD of conformers with </a:t>
            </a:r>
            <a:r>
              <a:rPr lang="en-US" sz="1800" dirty="0" err="1">
                <a:latin typeface="+mn-lt"/>
              </a:rPr>
              <a:t>openMM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- instantaneous restraints (2000 kJ mol</a:t>
            </a:r>
            <a:r>
              <a:rPr lang="en-US" sz="1800" baseline="30000" dirty="0">
                <a:latin typeface="+mn-lt"/>
              </a:rPr>
              <a:t>-1</a:t>
            </a:r>
            <a:r>
              <a:rPr lang="en-US" sz="1800" dirty="0">
                <a:latin typeface="+mn-lt"/>
              </a:rPr>
              <a:t> nm</a:t>
            </a:r>
            <a:r>
              <a:rPr lang="en-US" sz="1800" baseline="30000" dirty="0">
                <a:latin typeface="+mn-lt"/>
              </a:rPr>
              <a:t>-2</a:t>
            </a:r>
            <a:r>
              <a:rPr lang="en-US" sz="1800" dirty="0">
                <a:latin typeface="+mn-lt"/>
              </a:rPr>
              <a:t>)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- partial c</a:t>
            </a:r>
            <a:r>
              <a:rPr lang="en-US" sz="1800" dirty="0"/>
              <a:t>harges generated with </a:t>
            </a:r>
            <a:r>
              <a:rPr lang="en-US" sz="1800" dirty="0" err="1"/>
              <a:t>mlddec</a:t>
            </a:r>
            <a:r>
              <a:rPr lang="en-US" sz="1800" dirty="0"/>
              <a:t> </a:t>
            </a:r>
            <a:r>
              <a:rPr lang="en-US" sz="1800" baseline="30000" dirty="0"/>
              <a:t>[1]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- vacuum or </a:t>
            </a:r>
            <a:r>
              <a:rPr lang="en-US" sz="1800" dirty="0"/>
              <a:t>implicit solvent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 dirty="0">
                <a:latin typeface="+mn-lt"/>
              </a:rPr>
              <a:t>minimization with </a:t>
            </a:r>
            <a:r>
              <a:rPr lang="en-US" sz="1800" dirty="0"/>
              <a:t>ANI potential </a:t>
            </a:r>
            <a:r>
              <a:rPr lang="en-US" sz="1800" baseline="30000" dirty="0"/>
              <a:t>[2]</a:t>
            </a:r>
            <a:endParaRPr lang="en-US" sz="1800" baseline="30000" dirty="0">
              <a:latin typeface="+mn-lt"/>
            </a:endParaRPr>
          </a:p>
          <a:p>
            <a:pPr marL="285750" indent="-285750">
              <a:buFontTx/>
              <a:buChar char="-"/>
            </a:pPr>
            <a:endParaRPr lang="en-US" sz="1800" dirty="0">
              <a:latin typeface="+mn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52647D-5493-EB41-B6F2-F3EA7BBD8338}"/>
              </a:ext>
            </a:extLst>
          </p:cNvPr>
          <p:cNvSpPr txBox="1"/>
          <p:nvPr/>
        </p:nvSpPr>
        <p:spPr>
          <a:xfrm>
            <a:off x="2784694" y="6418053"/>
            <a:ext cx="9407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P. </a:t>
            </a:r>
            <a:r>
              <a:rPr lang="en-US" sz="1200" dirty="0" err="1"/>
              <a:t>Bleiziffer</a:t>
            </a:r>
            <a:r>
              <a:rPr lang="en-US" sz="1200" dirty="0"/>
              <a:t> et al, </a:t>
            </a:r>
            <a:r>
              <a:rPr lang="en-US" sz="1200" i="1" dirty="0">
                <a:solidFill>
                  <a:srgbClr val="000000"/>
                </a:solidFill>
                <a:latin typeface="Roboto"/>
              </a:rPr>
              <a:t>J. Chem. Inf. Model.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 2018, 58, 3, 579–590	</a:t>
            </a:r>
          </a:p>
          <a:p>
            <a:r>
              <a:rPr lang="en-US" sz="1200" dirty="0"/>
              <a:t>[2] X. Gao et al, </a:t>
            </a:r>
            <a:r>
              <a:rPr lang="en-US" sz="1200" i="1" dirty="0">
                <a:solidFill>
                  <a:srgbClr val="000000"/>
                </a:solidFill>
                <a:latin typeface="Roboto"/>
              </a:rPr>
              <a:t>J. Chem. Inf. Model.</a:t>
            </a:r>
            <a:r>
              <a:rPr lang="en-US" sz="1200" dirty="0">
                <a:solidFill>
                  <a:srgbClr val="000000"/>
                </a:solidFill>
                <a:latin typeface="Roboto"/>
              </a:rPr>
              <a:t> 2020, 60, 7, 3408–3415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26900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8F4F3BAE-D127-3D43-862E-70BBE82E962A}"/>
              </a:ext>
            </a:extLst>
          </p:cNvPr>
          <p:cNvSpPr/>
          <p:nvPr/>
        </p:nvSpPr>
        <p:spPr>
          <a:xfrm>
            <a:off x="1096378" y="4755459"/>
            <a:ext cx="3431142" cy="718950"/>
          </a:xfrm>
          <a:prstGeom prst="snip2DiagRect">
            <a:avLst>
              <a:gd name="adj1" fmla="val 0"/>
              <a:gd name="adj2" fmla="val 0"/>
            </a:avLst>
          </a:prstGeom>
          <a:noFill/>
          <a:ln w="635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4C79C-8AAB-BB45-BF07-70253DD1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ETKDG Workflow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A9DFE-2050-CC46-B89C-3F1ECB7A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0F06E-D9A1-3449-86E8-D278B327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F9D81-94C6-B340-A1A3-8822A8A1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sp>
        <p:nvSpPr>
          <p:cNvPr id="7" name="Snip Single Corner Rectangle 6">
            <a:extLst>
              <a:ext uri="{FF2B5EF4-FFF2-40B4-BE49-F238E27FC236}">
                <a16:creationId xmlns:a16="http://schemas.microsoft.com/office/drawing/2014/main" id="{055B331D-8497-8546-834E-9BD97E7BB1D7}"/>
              </a:ext>
            </a:extLst>
          </p:cNvPr>
          <p:cNvSpPr/>
          <p:nvPr/>
        </p:nvSpPr>
        <p:spPr>
          <a:xfrm>
            <a:off x="1252586" y="1368963"/>
            <a:ext cx="804672" cy="577901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.PDB</a:t>
            </a:r>
          </a:p>
        </p:txBody>
      </p:sp>
      <p:sp>
        <p:nvSpPr>
          <p:cNvPr id="8" name="Snip Single Corner Rectangle 7">
            <a:extLst>
              <a:ext uri="{FF2B5EF4-FFF2-40B4-BE49-F238E27FC236}">
                <a16:creationId xmlns:a16="http://schemas.microsoft.com/office/drawing/2014/main" id="{BF4B43F7-8D11-4941-9936-BC782F990164}"/>
              </a:ext>
            </a:extLst>
          </p:cNvPr>
          <p:cNvSpPr/>
          <p:nvPr/>
        </p:nvSpPr>
        <p:spPr>
          <a:xfrm>
            <a:off x="2429419" y="1368962"/>
            <a:ext cx="804672" cy="577901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.SMI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474683-71F9-EC44-B775-6E4745B9F6E2}"/>
              </a:ext>
            </a:extLst>
          </p:cNvPr>
          <p:cNvSpPr/>
          <p:nvPr/>
        </p:nvSpPr>
        <p:spPr>
          <a:xfrm>
            <a:off x="3651972" y="1368962"/>
            <a:ext cx="797357" cy="57790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NOE</a:t>
            </a: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D273091C-5B92-8E4B-A63E-674068A21AF5}"/>
              </a:ext>
            </a:extLst>
          </p:cNvPr>
          <p:cNvSpPr/>
          <p:nvPr/>
        </p:nvSpPr>
        <p:spPr>
          <a:xfrm>
            <a:off x="3651972" y="600871"/>
            <a:ext cx="804672" cy="384822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DBDA3-10FA-DB4C-BEB3-CA9AC2680801}"/>
              </a:ext>
            </a:extLst>
          </p:cNvPr>
          <p:cNvSpPr txBox="1"/>
          <p:nvPr/>
        </p:nvSpPr>
        <p:spPr>
          <a:xfrm>
            <a:off x="4727308" y="600871"/>
            <a:ext cx="92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EC8AB-79A7-0649-8AD2-64F1C1DD482D}"/>
              </a:ext>
            </a:extLst>
          </p:cNvPr>
          <p:cNvSpPr txBox="1"/>
          <p:nvPr/>
        </p:nvSpPr>
        <p:spPr>
          <a:xfrm>
            <a:off x="5319840" y="249741"/>
            <a:ext cx="5252314" cy="756297"/>
          </a:xfrm>
          <a:prstGeom prst="rect">
            <a:avLst/>
          </a:prstGeom>
          <a:noFill/>
          <a:ln w="25400">
            <a:solidFill>
              <a:srgbClr val="007A96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/>
              <a:t>XPLOR:	assign (</a:t>
            </a:r>
            <a:r>
              <a:rPr lang="en-US" sz="1000" dirty="0" err="1"/>
              <a:t>resid</a:t>
            </a:r>
            <a:r>
              <a:rPr lang="en-US" sz="1000" dirty="0"/>
              <a:t>  8 and name HB1 ) (</a:t>
            </a:r>
            <a:r>
              <a:rPr lang="en-US" sz="1000" dirty="0" err="1"/>
              <a:t>resid</a:t>
            </a:r>
            <a:r>
              <a:rPr lang="en-US" sz="1000" dirty="0"/>
              <a:t>  8 and name HG# ) 1.86 0.35 0.35</a:t>
            </a:r>
          </a:p>
          <a:p>
            <a:pPr>
              <a:lnSpc>
                <a:spcPct val="150000"/>
              </a:lnSpc>
            </a:pPr>
            <a:r>
              <a:rPr lang="en-US" sz="1000" dirty="0" err="1"/>
              <a:t>BioSym</a:t>
            </a:r>
            <a:r>
              <a:rPr lang="en-US" sz="1000" dirty="0"/>
              <a:t>:	1:SER_4:HN         1:ASP_5:HN          1.900  5.000  1.00  1.00 1000.000</a:t>
            </a:r>
          </a:p>
          <a:p>
            <a:pPr>
              <a:lnSpc>
                <a:spcPct val="150000"/>
              </a:lnSpc>
            </a:pPr>
            <a:r>
              <a:rPr lang="en-US" sz="1000" dirty="0"/>
              <a:t>DIANA: 	1 ARG+ HB3     2 ALA  HN      3.48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D065FA-180C-2F4D-B193-10EA6CB68ECE}"/>
              </a:ext>
            </a:extLst>
          </p:cNvPr>
          <p:cNvCxnSpPr>
            <a:cxnSpLocks/>
            <a:stCxn id="10" idx="1"/>
            <a:endCxn id="9" idx="0"/>
          </p:cNvCxnSpPr>
          <p:nvPr/>
        </p:nvCxnSpPr>
        <p:spPr>
          <a:xfrm flipH="1">
            <a:off x="4050651" y="985693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A0BCB3-20C7-044A-8417-DE150E182C5F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4449329" y="1657912"/>
            <a:ext cx="183549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06360D-973C-4645-A630-AE83366FAB5C}"/>
              </a:ext>
            </a:extLst>
          </p:cNvPr>
          <p:cNvCxnSpPr>
            <a:cxnSpLocks/>
          </p:cNvCxnSpPr>
          <p:nvPr/>
        </p:nvCxnSpPr>
        <p:spPr>
          <a:xfrm>
            <a:off x="6284821" y="999616"/>
            <a:ext cx="0" cy="65829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B1D29E9-640D-FC4A-ACFA-B0F064096C8D}"/>
              </a:ext>
            </a:extLst>
          </p:cNvPr>
          <p:cNvSpPr txBox="1"/>
          <p:nvPr/>
        </p:nvSpPr>
        <p:spPr>
          <a:xfrm>
            <a:off x="4727308" y="1366199"/>
            <a:ext cx="1606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regex-based parser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84CE01-0F4E-9942-A549-FAAA720B7E81}"/>
              </a:ext>
            </a:extLst>
          </p:cNvPr>
          <p:cNvCxnSpPr>
            <a:cxnSpLocks/>
          </p:cNvCxnSpPr>
          <p:nvPr/>
        </p:nvCxnSpPr>
        <p:spPr>
          <a:xfrm flipH="1">
            <a:off x="1667176" y="1951032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F5DD92-5EC3-B548-A3A2-ED0DB4D22B8C}"/>
              </a:ext>
            </a:extLst>
          </p:cNvPr>
          <p:cNvCxnSpPr>
            <a:cxnSpLocks/>
          </p:cNvCxnSpPr>
          <p:nvPr/>
        </p:nvCxnSpPr>
        <p:spPr>
          <a:xfrm flipH="1">
            <a:off x="2849129" y="1951031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893FF39-C53A-2D4C-AA62-C9EAF9A73006}"/>
              </a:ext>
            </a:extLst>
          </p:cNvPr>
          <p:cNvCxnSpPr>
            <a:cxnSpLocks/>
          </p:cNvCxnSpPr>
          <p:nvPr/>
        </p:nvCxnSpPr>
        <p:spPr>
          <a:xfrm>
            <a:off x="4067754" y="1951030"/>
            <a:ext cx="0" cy="3828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BE99642-6A81-B74F-AAD6-5C9CDE2FC77B}"/>
              </a:ext>
            </a:extLst>
          </p:cNvPr>
          <p:cNvSpPr txBox="1"/>
          <p:nvPr/>
        </p:nvSpPr>
        <p:spPr>
          <a:xfrm>
            <a:off x="1661664" y="1988326"/>
            <a:ext cx="1122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C/N names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0E68B8-3E69-5A4F-900C-D20CFBB582C7}"/>
              </a:ext>
            </a:extLst>
          </p:cNvPr>
          <p:cNvSpPr txBox="1"/>
          <p:nvPr/>
        </p:nvSpPr>
        <p:spPr>
          <a:xfrm>
            <a:off x="2848542" y="1988325"/>
            <a:ext cx="84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topology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925119-5F03-2A4D-B238-028FD62234CC}"/>
              </a:ext>
            </a:extLst>
          </p:cNvPr>
          <p:cNvSpPr txBox="1"/>
          <p:nvPr/>
        </p:nvSpPr>
        <p:spPr>
          <a:xfrm>
            <a:off x="4054687" y="1991037"/>
            <a:ext cx="1265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restraints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177CED-03D1-934A-BAFD-560208347F01}"/>
              </a:ext>
            </a:extLst>
          </p:cNvPr>
          <p:cNvSpPr/>
          <p:nvPr/>
        </p:nvSpPr>
        <p:spPr>
          <a:xfrm>
            <a:off x="1829122" y="3994479"/>
            <a:ext cx="2599762" cy="2160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Refinement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070E1F-A0CC-AC49-8245-5C3E9E533EE7}"/>
              </a:ext>
            </a:extLst>
          </p:cNvPr>
          <p:cNvSpPr/>
          <p:nvPr/>
        </p:nvSpPr>
        <p:spPr>
          <a:xfrm>
            <a:off x="1829122" y="4223497"/>
            <a:ext cx="1316052" cy="2160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BB9F92-47AF-6A48-92FF-CF8BDC5775C4}"/>
              </a:ext>
            </a:extLst>
          </p:cNvPr>
          <p:cNvSpPr/>
          <p:nvPr/>
        </p:nvSpPr>
        <p:spPr>
          <a:xfrm>
            <a:off x="3151429" y="4221780"/>
            <a:ext cx="1277455" cy="2160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C93E7C-500E-924D-B66C-6A7708C17009}"/>
              </a:ext>
            </a:extLst>
          </p:cNvPr>
          <p:cNvSpPr/>
          <p:nvPr/>
        </p:nvSpPr>
        <p:spPr>
          <a:xfrm>
            <a:off x="1234625" y="4972562"/>
            <a:ext cx="3194259" cy="43200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Ensemble Selection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6B6685-3D9C-4D46-8D4A-181A1D0C0A72}"/>
              </a:ext>
            </a:extLst>
          </p:cNvPr>
          <p:cNvCxnSpPr>
            <a:cxnSpLocks/>
          </p:cNvCxnSpPr>
          <p:nvPr/>
        </p:nvCxnSpPr>
        <p:spPr>
          <a:xfrm flipH="1">
            <a:off x="1654923" y="3588012"/>
            <a:ext cx="12253" cy="13674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15A4E64-CE44-DE42-AD73-EDB3C97D3D01}"/>
              </a:ext>
            </a:extLst>
          </p:cNvPr>
          <p:cNvCxnSpPr>
            <a:cxnSpLocks/>
          </p:cNvCxnSpPr>
          <p:nvPr/>
        </p:nvCxnSpPr>
        <p:spPr>
          <a:xfrm flipH="1">
            <a:off x="3145174" y="3590779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147859D-818C-D646-9933-1549E1A80268}"/>
              </a:ext>
            </a:extLst>
          </p:cNvPr>
          <p:cNvCxnSpPr>
            <a:cxnSpLocks/>
          </p:cNvCxnSpPr>
          <p:nvPr/>
        </p:nvCxnSpPr>
        <p:spPr>
          <a:xfrm flipH="1">
            <a:off x="3790156" y="4494218"/>
            <a:ext cx="1" cy="448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670900B-7768-5A4D-BA66-A79A42AB4919}"/>
              </a:ext>
            </a:extLst>
          </p:cNvPr>
          <p:cNvCxnSpPr>
            <a:cxnSpLocks/>
          </p:cNvCxnSpPr>
          <p:nvPr/>
        </p:nvCxnSpPr>
        <p:spPr>
          <a:xfrm flipH="1">
            <a:off x="2481367" y="4494829"/>
            <a:ext cx="1" cy="460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EB9827C-3C9D-6E45-9712-671A6DAD75D1}"/>
              </a:ext>
            </a:extLst>
          </p:cNvPr>
          <p:cNvCxnSpPr>
            <a:cxnSpLocks/>
          </p:cNvCxnSpPr>
          <p:nvPr/>
        </p:nvCxnSpPr>
        <p:spPr>
          <a:xfrm flipH="1">
            <a:off x="2822316" y="5419176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nip Single Corner Rectangle 45">
            <a:extLst>
              <a:ext uri="{FF2B5EF4-FFF2-40B4-BE49-F238E27FC236}">
                <a16:creationId xmlns:a16="http://schemas.microsoft.com/office/drawing/2014/main" id="{87284786-E492-594D-8ADF-2D2B008E2C94}"/>
              </a:ext>
            </a:extLst>
          </p:cNvPr>
          <p:cNvSpPr/>
          <p:nvPr/>
        </p:nvSpPr>
        <p:spPr>
          <a:xfrm>
            <a:off x="2180696" y="5819568"/>
            <a:ext cx="1264975" cy="577901"/>
          </a:xfrm>
          <a:prstGeom prst="snip1Rect">
            <a:avLst/>
          </a:prstGeom>
          <a:solidFill>
            <a:srgbClr val="007A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e.g. .PDB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93D53F-18E2-E546-AC33-1C7419773BA8}"/>
              </a:ext>
            </a:extLst>
          </p:cNvPr>
          <p:cNvSpPr txBox="1"/>
          <p:nvPr/>
        </p:nvSpPr>
        <p:spPr>
          <a:xfrm>
            <a:off x="489916" y="4085284"/>
            <a:ext cx="1277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3D conformers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51ABA8-2DEF-2B4D-895F-14F31F40613D}"/>
              </a:ext>
            </a:extLst>
          </p:cNvPr>
          <p:cNvSpPr txBox="1"/>
          <p:nvPr/>
        </p:nvSpPr>
        <p:spPr>
          <a:xfrm>
            <a:off x="3456008" y="5938141"/>
            <a:ext cx="1500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3D conformational ensemble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70EFC1-4D97-9943-834C-9B6B48C314E6}"/>
              </a:ext>
            </a:extLst>
          </p:cNvPr>
          <p:cNvSpPr/>
          <p:nvPr/>
        </p:nvSpPr>
        <p:spPr>
          <a:xfrm>
            <a:off x="1251413" y="3156012"/>
            <a:ext cx="3194259" cy="4320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NOE-ETKDG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E9A3E3D-2568-674C-9321-1894150AF472}"/>
              </a:ext>
            </a:extLst>
          </p:cNvPr>
          <p:cNvSpPr/>
          <p:nvPr/>
        </p:nvSpPr>
        <p:spPr>
          <a:xfrm>
            <a:off x="1251413" y="2333867"/>
            <a:ext cx="3201573" cy="43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unified </a:t>
            </a:r>
            <a:r>
              <a:rPr lang="en-US" dirty="0" err="1">
                <a:solidFill>
                  <a:schemeClr val="tx1"/>
                </a:solidFill>
              </a:rPr>
              <a:t>RDKit</a:t>
            </a:r>
            <a:r>
              <a:rPr lang="en-US" dirty="0">
                <a:solidFill>
                  <a:schemeClr val="tx1"/>
                </a:solidFill>
              </a:rPr>
              <a:t> mol rep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1D2FDBE-1B05-CE43-9C13-01410FE5B866}"/>
              </a:ext>
            </a:extLst>
          </p:cNvPr>
          <p:cNvCxnSpPr>
            <a:cxnSpLocks/>
          </p:cNvCxnSpPr>
          <p:nvPr/>
        </p:nvCxnSpPr>
        <p:spPr>
          <a:xfrm flipH="1">
            <a:off x="2831754" y="2765433"/>
            <a:ext cx="3657" cy="3832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095F17C9-2945-D54C-9140-D9985F958CDD}"/>
              </a:ext>
            </a:extLst>
          </p:cNvPr>
          <p:cNvSpPr txBox="1">
            <a:spLocks/>
          </p:cNvSpPr>
          <p:nvPr/>
        </p:nvSpPr>
        <p:spPr>
          <a:xfrm>
            <a:off x="5773423" y="2339431"/>
            <a:ext cx="5828234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Ensemble Selection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74B2ACFD-8B3D-9D4C-86F8-E7473A3CDCB4}"/>
              </a:ext>
            </a:extLst>
          </p:cNvPr>
          <p:cNvSpPr txBox="1">
            <a:spLocks/>
          </p:cNvSpPr>
          <p:nvPr/>
        </p:nvSpPr>
        <p:spPr>
          <a:xfrm>
            <a:off x="5772737" y="2948442"/>
            <a:ext cx="5828234" cy="30764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 dirty="0">
                <a:latin typeface="+mn-lt"/>
              </a:rPr>
              <a:t>there might not be one </a:t>
            </a:r>
            <a:r>
              <a:rPr lang="en-US" sz="1800" i="1" dirty="0">
                <a:latin typeface="+mn-lt"/>
              </a:rPr>
              <a:t>correct</a:t>
            </a:r>
            <a:r>
              <a:rPr lang="en-US" sz="1800" dirty="0">
                <a:latin typeface="+mn-lt"/>
              </a:rPr>
              <a:t> structure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 dirty="0">
                <a:latin typeface="+mn-lt"/>
              </a:rPr>
              <a:t>select a small subset </a:t>
            </a:r>
            <a:r>
              <a:rPr lang="en-US" sz="1800" dirty="0" err="1">
                <a:latin typeface="+mn-lt"/>
              </a:rPr>
              <a:t>s.t.</a:t>
            </a:r>
            <a:r>
              <a:rPr lang="en-US" sz="1800" dirty="0">
                <a:latin typeface="+mn-lt"/>
              </a:rPr>
              <a:t> the weighted average fulfills all NOEs</a:t>
            </a:r>
          </a:p>
          <a:p>
            <a:pPr marL="285750" indent="-285750">
              <a:buFontTx/>
              <a:buChar char="-"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2057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1CB96-EFE1-ED4A-8593-24EFC875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Cases: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0E8EE-950F-9B48-8231-BC065AA7D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6C3A8-B041-1A40-B975-DFCB45614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2F78C-C330-F241-A49C-9FEC82CEC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05D862-99AC-9A47-AF5B-545EA8380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009" y="816123"/>
            <a:ext cx="6469980" cy="522575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1943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A2872-1962-5549-9D20-18DC0D904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Clarifications and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7852C-BD4B-1248-AFE6-44B9E8385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Number of conformers: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5400 for ETKDG and minimization techniques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540 for 1 ns simulations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54 for 5 ns simulations</a:t>
            </a:r>
          </a:p>
          <a:p>
            <a:pPr>
              <a:lnSpc>
                <a:spcPct val="150000"/>
              </a:lnSpc>
            </a:pPr>
            <a:r>
              <a:rPr lang="en-US" dirty="0"/>
              <a:t>Implicit solvent min/sim according to dielectric of NOE solvent</a:t>
            </a:r>
          </a:p>
          <a:p>
            <a:pPr>
              <a:lnSpc>
                <a:spcPct val="150000"/>
              </a:lnSpc>
            </a:pPr>
            <a:r>
              <a:rPr lang="en-US" dirty="0"/>
              <a:t>All min/sim with constraints (except ANI potential)</a:t>
            </a:r>
            <a:br>
              <a:rPr lang="en-US" dirty="0"/>
            </a:b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rbRMSD</a:t>
            </a:r>
            <a:r>
              <a:rPr lang="en-US" dirty="0"/>
              <a:t>: Root-mean square deviation of ring and beta-atoms between best conformer and first reference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78D40-332F-AA4C-BEE2-BC3F0BF5E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2BFBE-D97C-2D4B-A6BB-E046064CF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D52FA-B923-D44D-BF91-EB549D76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8804F-31B0-A241-BFDD-BC6C7FA03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789" y="1160351"/>
            <a:ext cx="3720796" cy="248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37A2EB-E25C-554E-B95A-ED84025C7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6" y="909000"/>
            <a:ext cx="5040000" cy="50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6B0161-E204-6F4B-B806-269BD8E7D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166" y="909000"/>
            <a:ext cx="5040000" cy="50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E7761B-A586-454B-8BE6-93E91097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rbRMSD</a:t>
            </a:r>
            <a:r>
              <a:rPr lang="en-US" dirty="0"/>
              <a:t>: ETKDGv3 v NOE-ETKDG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42FA7-CF89-AD43-80B0-7FC332EEB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C873F-EB8E-B84F-8CB3-C68ADF93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87068-A883-F741-83E3-C5D58845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6474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761B-A586-454B-8BE6-93E91097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rbRMSD</a:t>
            </a:r>
            <a:r>
              <a:rPr lang="en-US" dirty="0"/>
              <a:t>: NOE-ETKDG v ANI Min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42FA7-CF89-AD43-80B0-7FC332EEB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C873F-EB8E-B84F-8CB3-C68ADF93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87068-A883-F741-83E3-C5D58845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DA8914-EC09-E042-80E6-894409E28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7" y="909000"/>
            <a:ext cx="5040000" cy="504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E63FD5-2C5A-A74C-87E0-1E05E7D1D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165" y="909000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5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3E00C1E-4E07-B744-9384-AE6269A0C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969451-B87E-3F4A-9D74-6AA5E7D6A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Cyclic Peptides</a:t>
            </a:r>
          </a:p>
          <a:p>
            <a:pPr>
              <a:lnSpc>
                <a:spcPct val="150000"/>
              </a:lnSpc>
            </a:pPr>
            <a:r>
              <a:rPr lang="en-US" dirty="0"/>
              <a:t>ETKDG</a:t>
            </a:r>
          </a:p>
          <a:p>
            <a:pPr>
              <a:lnSpc>
                <a:spcPct val="150000"/>
              </a:lnSpc>
            </a:pPr>
            <a:r>
              <a:rPr lang="en-US" dirty="0"/>
              <a:t>NOE-ETKDG</a:t>
            </a:r>
          </a:p>
          <a:p>
            <a:pPr>
              <a:lnSpc>
                <a:spcPct val="150000"/>
              </a:lnSpc>
            </a:pPr>
            <a:r>
              <a:rPr lang="en-US" dirty="0"/>
              <a:t>Results</a:t>
            </a:r>
          </a:p>
          <a:p>
            <a:pPr>
              <a:lnSpc>
                <a:spcPct val="150000"/>
              </a:lnSpc>
            </a:pPr>
            <a:r>
              <a:rPr lang="en-US" dirty="0"/>
              <a:t>Conclusion &amp; Outlook</a:t>
            </a:r>
          </a:p>
        </p:txBody>
      </p:sp>
    </p:spTree>
    <p:extLst>
      <p:ext uri="{BB962C8B-B14F-4D97-AF65-F5344CB8AC3E}">
        <p14:creationId xmlns:p14="http://schemas.microsoft.com/office/powerpoint/2010/main" val="882489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761B-A586-454B-8BE6-93E91097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rbRMSD</a:t>
            </a:r>
            <a:r>
              <a:rPr lang="en-US" dirty="0"/>
              <a:t>: NOE-ETKDG v Vac Min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42FA7-CF89-AD43-80B0-7FC332EEB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C873F-EB8E-B84F-8CB3-C68ADF93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87068-A883-F741-83E3-C5D58845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05AE04-36E1-F443-B4BC-91420F290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7" y="909000"/>
            <a:ext cx="5040000" cy="50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93BEA5-09E2-CF43-AC09-619DA445A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165" y="909000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3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7761B-A586-454B-8BE6-93E91097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rbRMSD</a:t>
            </a:r>
            <a:r>
              <a:rPr lang="en-US" dirty="0"/>
              <a:t>: NOE-ETKDG v Solv Min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42FA7-CF89-AD43-80B0-7FC332EEB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C873F-EB8E-B84F-8CB3-C68ADF93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87068-A883-F741-83E3-C5D58845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9510F5-3AB9-304B-874B-025669384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7" y="909000"/>
            <a:ext cx="5040000" cy="50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0CE377-0CB5-2B4E-90FE-16ECD0B64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162" y="909000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37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B0495-9C9D-954B-A6C5-0E8BE0FB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rbRMSD</a:t>
            </a:r>
            <a:r>
              <a:rPr lang="en-US" dirty="0"/>
              <a:t>: Vac Min v Solv Min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59F603-5D34-4340-AAEA-90C1B4BBE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7" y="909000"/>
            <a:ext cx="5040000" cy="5040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47219-20B6-2F46-BC54-C12E55E76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A3EA1-DE95-F444-BEE4-3977F9BCA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D5418-00F6-2B48-8CCF-85DD0E5D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39129D-8DCE-5D41-92ED-58482DBF5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162" y="909000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47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F1E9DDF-DF64-0B47-9E44-14E14385C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431" y="3287817"/>
            <a:ext cx="3600000" cy="36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7CB44A-C0FD-A54D-994C-9DB9F922D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159"/>
            <a:ext cx="3600000" cy="36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9E012D-5AF1-7549-8E06-E897C2B1E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05" y="354159"/>
            <a:ext cx="360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E7761B-A586-454B-8BE6-93E91097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rbRMSD</a:t>
            </a:r>
            <a:r>
              <a:rPr lang="en-US" dirty="0"/>
              <a:t>: NOE-ETKDG v Vac Sim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42FA7-CF89-AD43-80B0-7FC332EEB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C873F-EB8E-B84F-8CB3-C68ADF93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87068-A883-F741-83E3-C5D58845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44F139-1C2F-AF4B-AA65-E0C548233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536" y="3287817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18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62BAADC-DFC6-744D-855F-0AB627801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61" y="3297757"/>
            <a:ext cx="3600000" cy="360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F0E1E5-68CB-714A-B25F-DE01DF409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692" y="3297757"/>
            <a:ext cx="3600000" cy="36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7E831-3CC4-4C4D-912E-47D2C8E5A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1" y="374389"/>
            <a:ext cx="3600000" cy="36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D9AA6C-4F3C-114E-844F-F3503E043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32" y="374389"/>
            <a:ext cx="360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E7761B-A586-454B-8BE6-93E91097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rbRMSD</a:t>
            </a:r>
            <a:r>
              <a:rPr lang="en-US" dirty="0"/>
              <a:t>: NOE-ETKDG v Solv Sim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42FA7-CF89-AD43-80B0-7FC332EEB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C873F-EB8E-B84F-8CB3-C68ADF93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87068-A883-F741-83E3-C5D58845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827616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B0495-9C9D-954B-A6C5-0E8BE0FB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rbRMSD</a:t>
            </a:r>
            <a:r>
              <a:rPr lang="en-US" dirty="0"/>
              <a:t>: Vac Sim v Solv Sim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47219-20B6-2F46-BC54-C12E55E76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A3EA1-DE95-F444-BEE4-3977F9BCA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D5418-00F6-2B48-8CCF-85DD0E5D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52CAB8-63D9-1F4B-AF17-6FA6DDF18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7" y="909000"/>
            <a:ext cx="5040000" cy="50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7CD51E-E65B-C941-8395-EB358BE6D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162" y="909000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03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2CCA537-4BBF-4C41-B90E-08553CA7E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548" y="260351"/>
            <a:ext cx="6237898" cy="61696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7FD183-550C-3141-83C5-E5D5501B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NOE Pairs: Distance Distributions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2D17F5-964A-FC4E-8040-0D73C0887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54" y="1684962"/>
            <a:ext cx="4402396" cy="23112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FABF9-0B15-7C42-B109-9897FC83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A2BCA-99B4-324E-ACAF-8C3BABC4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FEC92-D7B1-8548-A7AB-A21CBA83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B42F6F-08A3-7140-AB7E-8B3B3330AD4F}"/>
              </a:ext>
            </a:extLst>
          </p:cNvPr>
          <p:cNvSpPr txBox="1"/>
          <p:nvPr/>
        </p:nvSpPr>
        <p:spPr>
          <a:xfrm>
            <a:off x="267128" y="4530903"/>
            <a:ext cx="4941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--&gt; Live demo, added pic for archive</a:t>
            </a:r>
          </a:p>
        </p:txBody>
      </p:sp>
    </p:spTree>
    <p:extLst>
      <p:ext uri="{BB962C8B-B14F-4D97-AF65-F5344CB8AC3E}">
        <p14:creationId xmlns:p14="http://schemas.microsoft.com/office/powerpoint/2010/main" val="2126571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DACB503-900E-DE4D-8955-899069515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14"/>
          <a:stretch/>
        </p:blipFill>
        <p:spPr>
          <a:xfrm>
            <a:off x="3042303" y="-130616"/>
            <a:ext cx="6457181" cy="718738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42D817-BBC0-8B43-87AE-7708B723B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NOE Pairs: Broader Distance Distributions after Minimization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4D11E-F23B-E349-9B53-06513EC73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4687F-2867-0E47-A3E1-8D695597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2C5BC-D625-B24B-9912-451B398D9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27</a:t>
            </a:fld>
            <a:endParaRPr lang="de-CH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CCEBA-C74F-F54E-B416-D90713BD0404}"/>
              </a:ext>
            </a:extLst>
          </p:cNvPr>
          <p:cNvSpPr txBox="1"/>
          <p:nvPr/>
        </p:nvSpPr>
        <p:spPr>
          <a:xfrm>
            <a:off x="3900792" y="1013818"/>
            <a:ext cx="194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NOE-ETKDG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6086E8-370D-854C-82F6-8F31C26EDD1B}"/>
              </a:ext>
            </a:extLst>
          </p:cNvPr>
          <p:cNvSpPr txBox="1"/>
          <p:nvPr/>
        </p:nvSpPr>
        <p:spPr>
          <a:xfrm>
            <a:off x="7405811" y="1013818"/>
            <a:ext cx="194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407A"/>
                </a:solidFill>
              </a:rPr>
              <a:t>Vac Min</a:t>
            </a:r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7120D699-EF57-5241-89AA-9376E8463B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45"/>
          <a:stretch/>
        </p:blipFill>
        <p:spPr>
          <a:xfrm>
            <a:off x="3042302" y="5989732"/>
            <a:ext cx="6457181" cy="148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39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B88A0-2ED6-2F43-8DB1-D2351BC7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Violations of NOE Restraints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4F939A5-AD91-E34E-992B-6F5D995D9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t="5149" r="8525" b="4999"/>
          <a:stretch/>
        </p:blipFill>
        <p:spPr>
          <a:xfrm>
            <a:off x="312684" y="763762"/>
            <a:ext cx="11566629" cy="46954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4973A-66E5-3C41-9789-7541D2E37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B8A0F-A3A0-8E49-A499-E03A57FD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9C8DA-68E9-DC45-9879-56B30E43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334602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165FD-34C1-AF4A-B180-379AC0F33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Molecule NOE Index graph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2ABBF0-09FC-CC4E-8E7C-ECCA94E78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0404" y="782849"/>
            <a:ext cx="14112808" cy="529230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0B719-68D0-D74A-B26E-C6BC86491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9B417-C4C2-694E-9019-F652EA3E5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20D87-7F83-0F43-A46D-70BAB284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512174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>
            <a:extLst>
              <a:ext uri="{FF2B5EF4-FFF2-40B4-BE49-F238E27FC236}">
                <a16:creationId xmlns:a16="http://schemas.microsoft.com/office/drawing/2014/main" id="{CE0E3E8C-5DDE-8E47-9383-90080A593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38" r="55550"/>
          <a:stretch/>
        </p:blipFill>
        <p:spPr bwMode="auto">
          <a:xfrm>
            <a:off x="6456094" y="2778174"/>
            <a:ext cx="5227354" cy="346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2156656-D0FE-3847-BBD1-FB9B7BCB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Peptides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4E8C53-A992-1C49-8F3A-84CD3AC13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Range of 10 – 20 residues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Compared to classical small molecule drugs, they tend to have </a:t>
            </a:r>
            <a:r>
              <a:rPr lang="en-US" baseline="30000" dirty="0"/>
              <a:t>[1]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higher bioavailability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higher stability in-situ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lower toxicity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more restricted binding options 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dirty="0">
              <a:sym typeface="Wingdings" pitchFamily="2" charset="2"/>
            </a:endParaRPr>
          </a:p>
          <a:p>
            <a:pPr marL="0" indent="-1463">
              <a:lnSpc>
                <a:spcPct val="150000"/>
              </a:lnSpc>
              <a:buNone/>
            </a:pPr>
            <a:r>
              <a:rPr lang="en-US" dirty="0">
                <a:sym typeface="Wingdings" pitchFamily="2" charset="2"/>
              </a:rPr>
              <a:t> of great interest for drug development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842D2-E52E-6740-9A18-755D78CF4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34F15-D80E-B04F-A5F7-E6B81D7C7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2A1AB-367B-9744-8F6D-91F5A9B8A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CF351-A889-E44F-B36E-799326118869}"/>
              </a:ext>
            </a:extLst>
          </p:cNvPr>
          <p:cNvSpPr txBox="1"/>
          <p:nvPr/>
        </p:nvSpPr>
        <p:spPr>
          <a:xfrm>
            <a:off x="2784695" y="6459149"/>
            <a:ext cx="8352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Z. Qian et al, </a:t>
            </a:r>
            <a:r>
              <a:rPr lang="en-US" sz="1200" i="1" dirty="0" err="1"/>
              <a:t>Curr</a:t>
            </a:r>
            <a:r>
              <a:rPr lang="en-US" sz="1200" i="1" dirty="0"/>
              <a:t> </a:t>
            </a:r>
            <a:r>
              <a:rPr lang="en-US" sz="1200" i="1" dirty="0" err="1"/>
              <a:t>Opin</a:t>
            </a:r>
            <a:r>
              <a:rPr lang="en-US" sz="1200" i="1" dirty="0"/>
              <a:t> Chem Biol</a:t>
            </a:r>
            <a:r>
              <a:rPr lang="en-US" sz="1200" dirty="0"/>
              <a:t>. 2017;38:80-86.</a:t>
            </a:r>
          </a:p>
        </p:txBody>
      </p:sp>
    </p:spTree>
    <p:extLst>
      <p:ext uri="{BB962C8B-B14F-4D97-AF65-F5344CB8AC3E}">
        <p14:creationId xmlns:p14="http://schemas.microsoft.com/office/powerpoint/2010/main" val="352637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0E6C6-DA39-554E-A225-647B1EEC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F2E19-8A16-3145-A5CC-5DBBB4E52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NOE-ETKDG effectively shrinks the search space to enable targeted conformer generation with restraints.</a:t>
            </a:r>
          </a:p>
          <a:p>
            <a:pPr>
              <a:lnSpc>
                <a:spcPct val="150000"/>
              </a:lnSpc>
            </a:pPr>
            <a:r>
              <a:rPr lang="en-US" dirty="0"/>
              <a:t>Different minimization schemes are a fast way to improve </a:t>
            </a:r>
            <a:r>
              <a:rPr lang="en-US" dirty="0" err="1"/>
              <a:t>rbRMSD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Simulations of such macrocycles is already computationally expensive and adds (as done so far) little value</a:t>
            </a:r>
          </a:p>
          <a:p>
            <a:pPr>
              <a:lnSpc>
                <a:spcPct val="150000"/>
              </a:lnSpc>
            </a:pPr>
            <a:r>
              <a:rPr lang="en-US" dirty="0"/>
              <a:t>Minimization/Simulation (as done so far) add little value </a:t>
            </a:r>
            <a:r>
              <a:rPr lang="en-US" dirty="0" err="1"/>
              <a:t>w.r.t</a:t>
            </a:r>
            <a:r>
              <a:rPr lang="en-US" dirty="0"/>
              <a:t> NOE restraint violations, but might still help due to increased variation.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99A62-A19C-5F4A-9254-DA75CAA9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E7FD9-AA7F-2F44-BC85-0E377C5DA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BEDA0-26FD-9347-A1E1-CC180EA16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71564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4FF3-B340-E04C-83AE-770B6D2D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65BF2-8977-BF4F-813F-69118E312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More test cases to increase robustness</a:t>
            </a:r>
          </a:p>
          <a:p>
            <a:pPr>
              <a:lnSpc>
                <a:spcPct val="150000"/>
              </a:lnSpc>
            </a:pPr>
            <a:r>
              <a:rPr lang="en-US" dirty="0"/>
              <a:t>Time-averaged NOE restraints for </a:t>
            </a:r>
            <a:r>
              <a:rPr lang="en-US" dirty="0" err="1"/>
              <a:t>openMM</a:t>
            </a:r>
            <a:r>
              <a:rPr lang="en-US" dirty="0"/>
              <a:t> simulations</a:t>
            </a:r>
          </a:p>
          <a:p>
            <a:pPr>
              <a:lnSpc>
                <a:spcPct val="150000"/>
              </a:lnSpc>
            </a:pPr>
            <a:r>
              <a:rPr lang="en-US" dirty="0"/>
              <a:t>Find a good and fast charge generator for different dielectrics</a:t>
            </a:r>
          </a:p>
          <a:p>
            <a:pPr>
              <a:lnSpc>
                <a:spcPct val="150000"/>
              </a:lnSpc>
            </a:pPr>
            <a:r>
              <a:rPr lang="en-US" dirty="0"/>
              <a:t>Open-source/</a:t>
            </a:r>
            <a:r>
              <a:rPr lang="en-US" dirty="0" err="1"/>
              <a:t>RDKit</a:t>
            </a:r>
            <a:r>
              <a:rPr lang="en-US" dirty="0"/>
              <a:t> based ensemble selection tool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E855A-7B6C-4444-AB2E-A30493119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6E2E4-992F-8C46-80E8-163783A7D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C8DB1-1A56-1744-9CC5-C824598EC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31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235062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013F-5743-664A-9C46-BD71A266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A1AEBF-7070-2648-B199-708A61D12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8" t="10162" r="64632" b="61804"/>
          <a:stretch/>
        </p:blipFill>
        <p:spPr>
          <a:xfrm>
            <a:off x="731837" y="1672435"/>
            <a:ext cx="2339009" cy="285878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D5148-3EEA-DA40-A802-17F0329A1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B3D57-9914-2F46-A893-229FFCAAD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A1E04-720B-6C43-A3DB-5339049CE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32</a:t>
            </a:fld>
            <a:endParaRPr lang="de-CH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705438-187F-CE49-AF3B-A17EE9A36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65" y="1672435"/>
            <a:ext cx="2151270" cy="28571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8D8C40-A790-ED45-8250-B58DB8E48C89}"/>
              </a:ext>
            </a:extLst>
          </p:cNvPr>
          <p:cNvSpPr txBox="1"/>
          <p:nvPr/>
        </p:nvSpPr>
        <p:spPr>
          <a:xfrm>
            <a:off x="6558027" y="3341683"/>
            <a:ext cx="1825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CCG</a:t>
            </a:r>
          </a:p>
          <a:p>
            <a:r>
              <a:rPr lang="en-US" sz="4000" dirty="0"/>
              <a:t>CSMS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894C65-013F-044F-AD6A-CCE4A26C1F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7" t="18163" r="12500" b="6646"/>
          <a:stretch/>
        </p:blipFill>
        <p:spPr>
          <a:xfrm rot="5400000">
            <a:off x="8794317" y="1999274"/>
            <a:ext cx="2992687" cy="2339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117654-944D-6D4D-A9B3-87983CA376A5}"/>
              </a:ext>
            </a:extLst>
          </p:cNvPr>
          <p:cNvSpPr txBox="1"/>
          <p:nvPr/>
        </p:nvSpPr>
        <p:spPr>
          <a:xfrm>
            <a:off x="6558026" y="1672435"/>
            <a:ext cx="39156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Genen</a:t>
            </a:r>
            <a:endParaRPr lang="en-US" sz="4000" dirty="0"/>
          </a:p>
          <a:p>
            <a:r>
              <a:rPr lang="en-US" sz="4000" dirty="0"/>
              <a:t>tech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2581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8C34-A354-A140-9179-FB1681DB4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83DA00-8645-E64B-BB38-180EAD840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74" y="-202297"/>
            <a:ext cx="5116650" cy="672474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5419B-E016-FA44-A59C-DC5C0EE5C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EB329-322A-4345-B89C-682110595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B6445-D9A8-374C-8941-A246C125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54129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B94C8D-3C14-4B48-97F5-BEAF4DCE2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7" y="1066592"/>
            <a:ext cx="10964108" cy="3749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80E16-D5D3-B346-A751-82E5C3B16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Cyclosporin A </a:t>
            </a:r>
            <a:r>
              <a:rPr lang="en-US" baseline="30000" dirty="0"/>
              <a:t>[1]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40640-05E5-1F4E-8DA8-DA8E1AF6A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160351"/>
            <a:ext cx="10728325" cy="5160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 Inhibitor, used as an immunosuppressant medication.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698FD-C579-9E4B-ABA2-CFC1302A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244DD-0F02-7A4B-AF0C-16ECF53FA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DBB51-E02A-D74E-A2BF-112B2034D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D6307D-2A0D-8149-8A34-CBEBC57C8819}"/>
              </a:ext>
            </a:extLst>
          </p:cNvPr>
          <p:cNvSpPr txBox="1"/>
          <p:nvPr/>
        </p:nvSpPr>
        <p:spPr>
          <a:xfrm>
            <a:off x="731837" y="5007429"/>
            <a:ext cx="5505677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Closed: twisted sheet conformation with 4 H-bonds</a:t>
            </a:r>
          </a:p>
          <a:p>
            <a:pPr>
              <a:lnSpc>
                <a:spcPct val="150000"/>
              </a:lnSpc>
            </a:pPr>
            <a:r>
              <a:rPr lang="en-US" dirty="0"/>
              <a:t>Observed in crystal structure and CHCl</a:t>
            </a:r>
            <a:r>
              <a:rPr lang="en-US" baseline="-25000" dirty="0"/>
              <a:t>3</a:t>
            </a:r>
          </a:p>
          <a:p>
            <a:pPr>
              <a:lnSpc>
                <a:spcPct val="150000"/>
              </a:lnSpc>
            </a:pPr>
            <a:r>
              <a:rPr lang="en-US" dirty="0"/>
              <a:t>Allows membrane permeability</a:t>
            </a:r>
            <a:endParaRPr lang="en-US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51E9E9-6E91-2549-A3E2-F85B4E755FEA}"/>
              </a:ext>
            </a:extLst>
          </p:cNvPr>
          <p:cNvSpPr txBox="1"/>
          <p:nvPr/>
        </p:nvSpPr>
        <p:spPr>
          <a:xfrm>
            <a:off x="6966858" y="5007429"/>
            <a:ext cx="5116286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Open: conformation without H-bond</a:t>
            </a:r>
          </a:p>
          <a:p>
            <a:pPr>
              <a:lnSpc>
                <a:spcPct val="150000"/>
              </a:lnSpc>
            </a:pPr>
            <a:r>
              <a:rPr lang="en-US" dirty="0"/>
              <a:t>Preferred in H</a:t>
            </a:r>
            <a:r>
              <a:rPr lang="en-US" baseline="-25000" dirty="0"/>
              <a:t>2</a:t>
            </a:r>
            <a:r>
              <a:rPr lang="en-US" dirty="0"/>
              <a:t>O and at the receptor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18FCB5-71B3-6044-9560-AA28E77951D0}"/>
              </a:ext>
            </a:extLst>
          </p:cNvPr>
          <p:cNvSpPr/>
          <p:nvPr/>
        </p:nvSpPr>
        <p:spPr>
          <a:xfrm>
            <a:off x="4767943" y="4343400"/>
            <a:ext cx="3755571" cy="472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568876-AC5A-2642-8C45-DB65D74CA442}"/>
              </a:ext>
            </a:extLst>
          </p:cNvPr>
          <p:cNvSpPr txBox="1"/>
          <p:nvPr/>
        </p:nvSpPr>
        <p:spPr>
          <a:xfrm>
            <a:off x="2784695" y="6459149"/>
            <a:ext cx="8352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J. </a:t>
            </a:r>
            <a:r>
              <a:rPr lang="en-US" sz="1200" dirty="0" err="1"/>
              <a:t>Witek</a:t>
            </a:r>
            <a:r>
              <a:rPr lang="en-US" sz="1200" dirty="0"/>
              <a:t> et al, </a:t>
            </a:r>
            <a:r>
              <a:rPr lang="en-US" sz="1200" i="1" dirty="0"/>
              <a:t>J. Chem. Inf. Model</a:t>
            </a:r>
            <a:r>
              <a:rPr lang="en-US" sz="1200" dirty="0"/>
              <a:t>. 2016, 56, 8, 1547–1562</a:t>
            </a:r>
          </a:p>
        </p:txBody>
      </p:sp>
    </p:spTree>
    <p:extLst>
      <p:ext uri="{BB962C8B-B14F-4D97-AF65-F5344CB8AC3E}">
        <p14:creationId xmlns:p14="http://schemas.microsoft.com/office/powerpoint/2010/main" val="240385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C0FBA-0AFF-EF48-B8CC-EB019C68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ETKDG: Experimental-Torsion Knowledge Distance Geometry </a:t>
            </a:r>
            <a:r>
              <a:rPr lang="en-US" baseline="30000" dirty="0"/>
              <a:t>[1]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A66E1-44CD-CD41-899C-46A6AED17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Distance geometry </a:t>
            </a:r>
            <a:r>
              <a:rPr lang="en-US" b="1" dirty="0"/>
              <a:t>DG</a:t>
            </a:r>
            <a:r>
              <a:rPr lang="en-US" dirty="0"/>
              <a:t>: Geometry theory assuming that all conformations of a molecule can be defined by geometric constraints.</a:t>
            </a:r>
          </a:p>
          <a:p>
            <a:pPr>
              <a:lnSpc>
                <a:spcPct val="150000"/>
              </a:lnSpc>
            </a:pPr>
            <a:r>
              <a:rPr lang="en-US" dirty="0"/>
              <a:t>Initial constraints from:	- ideal bond lengths</a:t>
            </a:r>
            <a:br>
              <a:rPr lang="en-US" dirty="0"/>
            </a:br>
            <a:r>
              <a:rPr lang="en-US" dirty="0"/>
              <a:t>			- ideal bond angles</a:t>
            </a:r>
            <a:br>
              <a:rPr lang="en-US" dirty="0"/>
            </a:br>
            <a:r>
              <a:rPr lang="en-US" dirty="0"/>
              <a:t>			- ideal torsional angles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Experimental-Torsions </a:t>
            </a:r>
            <a:r>
              <a:rPr lang="en-US" b="1" dirty="0"/>
              <a:t>ET</a:t>
            </a:r>
          </a:p>
          <a:p>
            <a:pPr>
              <a:lnSpc>
                <a:spcPct val="150000"/>
              </a:lnSpc>
            </a:pPr>
            <a:r>
              <a:rPr lang="en-US" dirty="0"/>
              <a:t>Basic knowledge </a:t>
            </a:r>
            <a:r>
              <a:rPr lang="en-US" b="1" dirty="0"/>
              <a:t>K</a:t>
            </a:r>
            <a:r>
              <a:rPr lang="en-US" dirty="0"/>
              <a:t>:	- flatness of sp</a:t>
            </a:r>
            <a:r>
              <a:rPr lang="en-US" baseline="30000" dirty="0"/>
              <a:t>2</a:t>
            </a:r>
            <a:r>
              <a:rPr lang="en-US" dirty="0"/>
              <a:t>-centers and aromatic rings</a:t>
            </a:r>
            <a:br>
              <a:rPr lang="en-US" dirty="0"/>
            </a:br>
            <a:r>
              <a:rPr lang="en-US" dirty="0"/>
              <a:t>			- linear triple bonds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175D6-F968-E145-9068-AF3568358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86A82-8D6B-9A4A-8321-CD5E2EB23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C2244-0829-864C-B231-78A81D9C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350C76-3F2B-EE47-81C9-09D6E1D523B8}"/>
              </a:ext>
            </a:extLst>
          </p:cNvPr>
          <p:cNvSpPr txBox="1"/>
          <p:nvPr/>
        </p:nvSpPr>
        <p:spPr>
          <a:xfrm>
            <a:off x="2784695" y="6459149"/>
            <a:ext cx="8352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S. </a:t>
            </a:r>
            <a:r>
              <a:rPr lang="en-US" sz="1200" dirty="0" err="1"/>
              <a:t>Riniker</a:t>
            </a:r>
            <a:r>
              <a:rPr lang="en-US" sz="1200" dirty="0"/>
              <a:t> and G. Landrum, </a:t>
            </a:r>
            <a:r>
              <a:rPr lang="en-US" sz="1200" i="1" dirty="0"/>
              <a:t>J. Chem. Inf. Model</a:t>
            </a:r>
            <a:r>
              <a:rPr lang="en-US" sz="1200" dirty="0"/>
              <a:t>. 2015, 55, 2562−2574</a:t>
            </a:r>
          </a:p>
        </p:txBody>
      </p:sp>
    </p:spTree>
    <p:extLst>
      <p:ext uri="{BB962C8B-B14F-4D97-AF65-F5344CB8AC3E}">
        <p14:creationId xmlns:p14="http://schemas.microsoft.com/office/powerpoint/2010/main" val="13956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51AA0653-D723-1A40-BEA5-492874298C00}"/>
              </a:ext>
            </a:extLst>
          </p:cNvPr>
          <p:cNvSpPr/>
          <p:nvPr/>
        </p:nvSpPr>
        <p:spPr>
          <a:xfrm>
            <a:off x="722153" y="2465669"/>
            <a:ext cx="3490841" cy="3378288"/>
          </a:xfrm>
          <a:prstGeom prst="rtTriangle">
            <a:avLst/>
          </a:prstGeom>
          <a:solidFill>
            <a:srgbClr val="C00000">
              <a:alpha val="3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FF5D067D-DAC1-FB41-90F7-2F7030A73B15}"/>
              </a:ext>
            </a:extLst>
          </p:cNvPr>
          <p:cNvSpPr/>
          <p:nvPr/>
        </p:nvSpPr>
        <p:spPr>
          <a:xfrm rot="10800000">
            <a:off x="741517" y="2454247"/>
            <a:ext cx="3490841" cy="3378288"/>
          </a:xfrm>
          <a:prstGeom prst="rtTriangle">
            <a:avLst/>
          </a:prstGeom>
          <a:solidFill>
            <a:srgbClr val="00B050">
              <a:alpha val="3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1D9E8-8A28-AF4E-AB3D-8DF62375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ETKDG: Working Principle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02F40-6F2E-5A48-B635-FF501A1D2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8736A-A86C-0F43-A9A1-4654A029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4CB4B-9362-5A46-93D4-E7B811742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95CEE7-E10D-294F-A3E5-CFE960BFFC9D}"/>
              </a:ext>
            </a:extLst>
          </p:cNvPr>
          <p:cNvSpPr/>
          <p:nvPr/>
        </p:nvSpPr>
        <p:spPr>
          <a:xfrm>
            <a:off x="736677" y="1160351"/>
            <a:ext cx="3481157" cy="582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Initialize bounds matrix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664D41B-5BFB-3048-9DF0-62B72BFBF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817485"/>
              </p:ext>
            </p:extLst>
          </p:nvPr>
        </p:nvGraphicFramePr>
        <p:xfrm>
          <a:off x="731835" y="2465670"/>
          <a:ext cx="3490842" cy="3378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807">
                  <a:extLst>
                    <a:ext uri="{9D8B030D-6E8A-4147-A177-3AD203B41FA5}">
                      <a16:colId xmlns:a16="http://schemas.microsoft.com/office/drawing/2014/main" val="3811924702"/>
                    </a:ext>
                  </a:extLst>
                </a:gridCol>
                <a:gridCol w="581807">
                  <a:extLst>
                    <a:ext uri="{9D8B030D-6E8A-4147-A177-3AD203B41FA5}">
                      <a16:colId xmlns:a16="http://schemas.microsoft.com/office/drawing/2014/main" val="3941224939"/>
                    </a:ext>
                  </a:extLst>
                </a:gridCol>
                <a:gridCol w="581807">
                  <a:extLst>
                    <a:ext uri="{9D8B030D-6E8A-4147-A177-3AD203B41FA5}">
                      <a16:colId xmlns:a16="http://schemas.microsoft.com/office/drawing/2014/main" val="3605848912"/>
                    </a:ext>
                  </a:extLst>
                </a:gridCol>
                <a:gridCol w="581807">
                  <a:extLst>
                    <a:ext uri="{9D8B030D-6E8A-4147-A177-3AD203B41FA5}">
                      <a16:colId xmlns:a16="http://schemas.microsoft.com/office/drawing/2014/main" val="1212591985"/>
                    </a:ext>
                  </a:extLst>
                </a:gridCol>
                <a:gridCol w="581807">
                  <a:extLst>
                    <a:ext uri="{9D8B030D-6E8A-4147-A177-3AD203B41FA5}">
                      <a16:colId xmlns:a16="http://schemas.microsoft.com/office/drawing/2014/main" val="615311109"/>
                    </a:ext>
                  </a:extLst>
                </a:gridCol>
                <a:gridCol w="581807">
                  <a:extLst>
                    <a:ext uri="{9D8B030D-6E8A-4147-A177-3AD203B41FA5}">
                      <a16:colId xmlns:a16="http://schemas.microsoft.com/office/drawing/2014/main" val="93234050"/>
                    </a:ext>
                  </a:extLst>
                </a:gridCol>
              </a:tblGrid>
              <a:tr h="5630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4251"/>
                  </a:ext>
                </a:extLst>
              </a:tr>
              <a:tr h="5630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742005"/>
                  </a:ext>
                </a:extLst>
              </a:tr>
              <a:tr h="5630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802479"/>
                  </a:ext>
                </a:extLst>
              </a:tr>
              <a:tr h="5630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024605"/>
                  </a:ext>
                </a:extLst>
              </a:tr>
              <a:tr h="5630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049588"/>
                  </a:ext>
                </a:extLst>
              </a:tr>
              <a:tr h="5630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62479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22845E-EA80-6B48-9CF1-0DD046C6AF06}"/>
              </a:ext>
            </a:extLst>
          </p:cNvPr>
          <p:cNvSpPr txBox="1"/>
          <p:nvPr/>
        </p:nvSpPr>
        <p:spPr>
          <a:xfrm>
            <a:off x="751197" y="2096338"/>
            <a:ext cx="172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atom index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264FC1-0915-D346-A4A0-C534C13E4D4C}"/>
              </a:ext>
            </a:extLst>
          </p:cNvPr>
          <p:cNvSpPr txBox="1"/>
          <p:nvPr/>
        </p:nvSpPr>
        <p:spPr>
          <a:xfrm rot="5400000">
            <a:off x="-325542" y="3144033"/>
            <a:ext cx="172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atom index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13A94B-7C05-F947-8863-1F800923466D}"/>
              </a:ext>
            </a:extLst>
          </p:cNvPr>
          <p:cNvSpPr txBox="1"/>
          <p:nvPr/>
        </p:nvSpPr>
        <p:spPr>
          <a:xfrm>
            <a:off x="722153" y="5866499"/>
            <a:ext cx="357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Lower bounds: sum of </a:t>
            </a:r>
            <a:r>
              <a:rPr lang="en-US" dirty="0" err="1">
                <a:solidFill>
                  <a:srgbClr val="C00000"/>
                </a:solidFill>
                <a:sym typeface="Wingdings" pitchFamily="2" charset="2"/>
              </a:rPr>
              <a:t>VdW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 radii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A8B302-F366-DA44-8DE2-C6BF1576F23E}"/>
              </a:ext>
            </a:extLst>
          </p:cNvPr>
          <p:cNvSpPr txBox="1"/>
          <p:nvPr/>
        </p:nvSpPr>
        <p:spPr>
          <a:xfrm>
            <a:off x="2624518" y="1819337"/>
            <a:ext cx="1726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Upper bounds: </a:t>
            </a:r>
            <a:br>
              <a:rPr lang="en-US" dirty="0">
                <a:solidFill>
                  <a:srgbClr val="00B050"/>
                </a:solidFill>
                <a:sym typeface="Wingdings" pitchFamily="2" charset="2"/>
              </a:rPr>
            </a:br>
            <a:r>
              <a:rPr lang="en-US" dirty="0">
                <a:solidFill>
                  <a:srgbClr val="00B050"/>
                </a:solidFill>
                <a:sym typeface="Wingdings" pitchFamily="2" charset="2"/>
              </a:rPr>
              <a:t>arbitrarily large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D76472-A050-0340-A629-542F7C66DAE9}"/>
              </a:ext>
            </a:extLst>
          </p:cNvPr>
          <p:cNvSpPr/>
          <p:nvPr/>
        </p:nvSpPr>
        <p:spPr>
          <a:xfrm>
            <a:off x="5032309" y="1149127"/>
            <a:ext cx="2941859" cy="582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topological bounds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334E9C-7205-A94D-B277-CDEC5B798C0E}"/>
              </a:ext>
            </a:extLst>
          </p:cNvPr>
          <p:cNvSpPr txBox="1"/>
          <p:nvPr/>
        </p:nvSpPr>
        <p:spPr>
          <a:xfrm>
            <a:off x="5032309" y="2454247"/>
            <a:ext cx="30550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</a:t>
            </a:r>
          </a:p>
          <a:p>
            <a:pPr marL="285750" indent="-285750">
              <a:buFontTx/>
              <a:buChar char="-"/>
            </a:pPr>
            <a:r>
              <a:rPr lang="en-US" dirty="0"/>
              <a:t>ideal bond lengths </a:t>
            </a:r>
          </a:p>
          <a:p>
            <a:pPr marL="285750" indent="-285750">
              <a:buFontTx/>
              <a:buChar char="-"/>
            </a:pPr>
            <a:r>
              <a:rPr lang="en-US" dirty="0"/>
              <a:t>bond angles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torsional angles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basic knowledge</a:t>
            </a:r>
          </a:p>
          <a:p>
            <a:r>
              <a:rPr lang="en-US" dirty="0"/>
              <a:t>to</a:t>
            </a:r>
          </a:p>
          <a:p>
            <a:r>
              <a:rPr lang="en-US" dirty="0">
                <a:solidFill>
                  <a:srgbClr val="00B050"/>
                </a:solidFill>
              </a:rPr>
              <a:t>decrease upper bounds </a:t>
            </a:r>
          </a:p>
          <a:p>
            <a:r>
              <a:rPr lang="en-US" dirty="0"/>
              <a:t>and</a:t>
            </a:r>
          </a:p>
          <a:p>
            <a:r>
              <a:rPr lang="en-US" dirty="0">
                <a:solidFill>
                  <a:srgbClr val="C00000"/>
                </a:solidFill>
              </a:rPr>
              <a:t>increase lower bounds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/>
              <a:t>Remark: Torsions from substructure search with torsional SMARTS patterns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44CE8C-C75F-C14B-9ACE-7404E133522E}"/>
              </a:ext>
            </a:extLst>
          </p:cNvPr>
          <p:cNvSpPr/>
          <p:nvPr/>
        </p:nvSpPr>
        <p:spPr>
          <a:xfrm>
            <a:off x="8790370" y="1149127"/>
            <a:ext cx="2941859" cy="582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Smoothing of bounds</a:t>
            </a: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5E2FAB5A-A129-B446-ABE0-EFC54AD1C028}"/>
              </a:ext>
            </a:extLst>
          </p:cNvPr>
          <p:cNvSpPr/>
          <p:nvPr/>
        </p:nvSpPr>
        <p:spPr>
          <a:xfrm>
            <a:off x="9169417" y="3371854"/>
            <a:ext cx="2425669" cy="1041316"/>
          </a:xfrm>
          <a:prstGeom prst="triangle">
            <a:avLst>
              <a:gd name="adj" fmla="val 1685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6B0B93-23A4-5948-9132-E2CC339BC645}"/>
              </a:ext>
            </a:extLst>
          </p:cNvPr>
          <p:cNvSpPr txBox="1"/>
          <p:nvPr/>
        </p:nvSpPr>
        <p:spPr>
          <a:xfrm>
            <a:off x="8795871" y="419034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17FE99-BB23-874E-82E3-E80196F643AC}"/>
              </a:ext>
            </a:extLst>
          </p:cNvPr>
          <p:cNvSpPr txBox="1"/>
          <p:nvPr/>
        </p:nvSpPr>
        <p:spPr>
          <a:xfrm>
            <a:off x="9306765" y="301739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B93472-6D90-1948-AC8F-8CF79C8F2D85}"/>
              </a:ext>
            </a:extLst>
          </p:cNvPr>
          <p:cNvSpPr txBox="1"/>
          <p:nvPr/>
        </p:nvSpPr>
        <p:spPr>
          <a:xfrm>
            <a:off x="11640994" y="419034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2D7C77-3AF6-4C44-87E7-D2782B31B936}"/>
              </a:ext>
            </a:extLst>
          </p:cNvPr>
          <p:cNvSpPr txBox="1"/>
          <p:nvPr/>
        </p:nvSpPr>
        <p:spPr>
          <a:xfrm>
            <a:off x="8790370" y="4833168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 </a:t>
            </a:r>
            <a:r>
              <a:rPr lang="en-CH" dirty="0"/>
              <a:t>≤ AB + BC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C27CC4-4645-4A4B-AF4D-360680437DCA}"/>
              </a:ext>
            </a:extLst>
          </p:cNvPr>
          <p:cNvSpPr txBox="1"/>
          <p:nvPr/>
        </p:nvSpPr>
        <p:spPr>
          <a:xfrm>
            <a:off x="8798362" y="5390831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 </a:t>
            </a:r>
            <a:r>
              <a:rPr lang="en-CH" dirty="0"/>
              <a:t>≥ | AB – BC |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AC35F4-0675-CC44-A99C-4D80818F4875}"/>
              </a:ext>
            </a:extLst>
          </p:cNvPr>
          <p:cNvCxnSpPr/>
          <p:nvPr/>
        </p:nvCxnSpPr>
        <p:spPr>
          <a:xfrm>
            <a:off x="8870470" y="4885754"/>
            <a:ext cx="33855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2B44E6-35BF-0E40-BBD6-E14E0F573A94}"/>
              </a:ext>
            </a:extLst>
          </p:cNvPr>
          <p:cNvCxnSpPr>
            <a:cxnSpLocks/>
          </p:cNvCxnSpPr>
          <p:nvPr/>
        </p:nvCxnSpPr>
        <p:spPr>
          <a:xfrm>
            <a:off x="9434979" y="4885754"/>
            <a:ext cx="300036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F79BA79-6158-E349-8D0F-D92D2D33176E}"/>
              </a:ext>
            </a:extLst>
          </p:cNvPr>
          <p:cNvCxnSpPr>
            <a:cxnSpLocks/>
          </p:cNvCxnSpPr>
          <p:nvPr/>
        </p:nvCxnSpPr>
        <p:spPr>
          <a:xfrm>
            <a:off x="10011125" y="4890348"/>
            <a:ext cx="300036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204783-3D51-0742-8983-F255645E37CC}"/>
              </a:ext>
            </a:extLst>
          </p:cNvPr>
          <p:cNvCxnSpPr/>
          <p:nvPr/>
        </p:nvCxnSpPr>
        <p:spPr>
          <a:xfrm>
            <a:off x="8877904" y="5445182"/>
            <a:ext cx="33855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AA1A7E5-E528-154D-A9B3-41687E72B2BE}"/>
              </a:ext>
            </a:extLst>
          </p:cNvPr>
          <p:cNvCxnSpPr>
            <a:cxnSpLocks/>
          </p:cNvCxnSpPr>
          <p:nvPr/>
        </p:nvCxnSpPr>
        <p:spPr>
          <a:xfrm>
            <a:off x="9565077" y="5445182"/>
            <a:ext cx="300036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0311C0D-FCEC-A342-B34E-4A637C458F74}"/>
              </a:ext>
            </a:extLst>
          </p:cNvPr>
          <p:cNvCxnSpPr>
            <a:cxnSpLocks/>
          </p:cNvCxnSpPr>
          <p:nvPr/>
        </p:nvCxnSpPr>
        <p:spPr>
          <a:xfrm>
            <a:off x="10124499" y="5449776"/>
            <a:ext cx="300036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9DE321C-68BA-CD49-8489-30DE5108DE45}"/>
              </a:ext>
            </a:extLst>
          </p:cNvPr>
          <p:cNvSpPr txBox="1"/>
          <p:nvPr/>
        </p:nvSpPr>
        <p:spPr>
          <a:xfrm>
            <a:off x="8769092" y="2452788"/>
            <a:ext cx="213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Triangle Inequality:</a:t>
            </a:r>
          </a:p>
        </p:txBody>
      </p:sp>
    </p:spTree>
    <p:extLst>
      <p:ext uri="{BB962C8B-B14F-4D97-AF65-F5344CB8AC3E}">
        <p14:creationId xmlns:p14="http://schemas.microsoft.com/office/powerpoint/2010/main" val="289663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2" grpId="0" animBg="1"/>
      <p:bldP spid="14" grpId="0"/>
      <p:bldP spid="15" grpId="0"/>
      <p:bldP spid="18" grpId="0"/>
      <p:bldP spid="19" grpId="0"/>
      <p:bldP spid="20" grpId="0" animBg="1"/>
      <p:bldP spid="21" grpId="0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B8B8006D-E533-5F4A-B9EF-54219D620E6D}"/>
              </a:ext>
            </a:extLst>
          </p:cNvPr>
          <p:cNvSpPr/>
          <p:nvPr/>
        </p:nvSpPr>
        <p:spPr>
          <a:xfrm>
            <a:off x="721899" y="2239875"/>
            <a:ext cx="1892096" cy="1793882"/>
          </a:xfrm>
          <a:prstGeom prst="rtTriangle">
            <a:avLst/>
          </a:prstGeom>
          <a:solidFill>
            <a:srgbClr val="C00000">
              <a:alpha val="3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5E6A2203-78CA-5B44-A9B3-F66D891E4510}"/>
              </a:ext>
            </a:extLst>
          </p:cNvPr>
          <p:cNvSpPr/>
          <p:nvPr/>
        </p:nvSpPr>
        <p:spPr>
          <a:xfrm rot="10800000">
            <a:off x="731833" y="2213621"/>
            <a:ext cx="1892097" cy="1820136"/>
          </a:xfrm>
          <a:prstGeom prst="rtTriangle">
            <a:avLst/>
          </a:prstGeom>
          <a:solidFill>
            <a:srgbClr val="00B050">
              <a:alpha val="30000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A9C88C57-C80A-AE42-BFF8-0C47CD07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ETKDG: Working Principle</a:t>
            </a:r>
            <a:br>
              <a:rPr lang="en-US" dirty="0"/>
            </a:br>
            <a:endParaRPr lang="en-US" dirty="0"/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CF74547C-D5E2-4B4F-A600-8C17BD47E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07265D-D796-1E46-9693-C8C78E8AE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4C07E-857A-7D41-BF75-501DC54137F4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C9100-B6C9-B94E-BA47-95502DC1C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Rinikerlab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8378E-D304-BF4F-848B-BBB598E7D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B6CC796F-5896-BB47-8E64-7B02139ED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633570"/>
              </p:ext>
            </p:extLst>
          </p:nvPr>
        </p:nvGraphicFramePr>
        <p:xfrm>
          <a:off x="731837" y="2205725"/>
          <a:ext cx="1892096" cy="1837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431">
                  <a:extLst>
                    <a:ext uri="{9D8B030D-6E8A-4147-A177-3AD203B41FA5}">
                      <a16:colId xmlns:a16="http://schemas.microsoft.com/office/drawing/2014/main" val="3811924702"/>
                    </a:ext>
                  </a:extLst>
                </a:gridCol>
                <a:gridCol w="486803">
                  <a:extLst>
                    <a:ext uri="{9D8B030D-6E8A-4147-A177-3AD203B41FA5}">
                      <a16:colId xmlns:a16="http://schemas.microsoft.com/office/drawing/2014/main" val="3941224939"/>
                    </a:ext>
                  </a:extLst>
                </a:gridCol>
                <a:gridCol w="468431">
                  <a:extLst>
                    <a:ext uri="{9D8B030D-6E8A-4147-A177-3AD203B41FA5}">
                      <a16:colId xmlns:a16="http://schemas.microsoft.com/office/drawing/2014/main" val="3605848912"/>
                    </a:ext>
                  </a:extLst>
                </a:gridCol>
                <a:gridCol w="468431">
                  <a:extLst>
                    <a:ext uri="{9D8B030D-6E8A-4147-A177-3AD203B41FA5}">
                      <a16:colId xmlns:a16="http://schemas.microsoft.com/office/drawing/2014/main" val="1212591985"/>
                    </a:ext>
                  </a:extLst>
                </a:gridCol>
              </a:tblGrid>
              <a:tr h="4594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4251"/>
                  </a:ext>
                </a:extLst>
              </a:tr>
              <a:tr h="4594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742005"/>
                  </a:ext>
                </a:extLst>
              </a:tr>
              <a:tr h="4594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802479"/>
                  </a:ext>
                </a:extLst>
              </a:tr>
              <a:tr h="4594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02460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BE7D9C12-232D-1849-A567-F3BF85140D5F}"/>
              </a:ext>
            </a:extLst>
          </p:cNvPr>
          <p:cNvSpPr/>
          <p:nvPr/>
        </p:nvSpPr>
        <p:spPr>
          <a:xfrm>
            <a:off x="736677" y="1160351"/>
            <a:ext cx="3481157" cy="582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distance matrix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0FA5AA-86C4-8741-8B4F-ABE47FA23F40}"/>
              </a:ext>
            </a:extLst>
          </p:cNvPr>
          <p:cNvSpPr/>
          <p:nvPr/>
        </p:nvSpPr>
        <p:spPr>
          <a:xfrm>
            <a:off x="5032309" y="1149127"/>
            <a:ext cx="2941859" cy="582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Metrization</a:t>
            </a:r>
            <a:r>
              <a:rPr lang="en-US" dirty="0"/>
              <a:t> &amp; Embedding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75D430-99BF-9649-A5FE-4442A1E1B255}"/>
              </a:ext>
            </a:extLst>
          </p:cNvPr>
          <p:cNvSpPr/>
          <p:nvPr/>
        </p:nvSpPr>
        <p:spPr>
          <a:xfrm>
            <a:off x="8790370" y="1149127"/>
            <a:ext cx="2941859" cy="582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1E19559F-F9B5-2A4D-89F4-BAE4013C7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063975"/>
              </p:ext>
            </p:extLst>
          </p:nvPr>
        </p:nvGraphicFramePr>
        <p:xfrm>
          <a:off x="2171700" y="4364084"/>
          <a:ext cx="1927898" cy="18379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8431">
                  <a:extLst>
                    <a:ext uri="{9D8B030D-6E8A-4147-A177-3AD203B41FA5}">
                      <a16:colId xmlns:a16="http://schemas.microsoft.com/office/drawing/2014/main" val="3811924702"/>
                    </a:ext>
                  </a:extLst>
                </a:gridCol>
                <a:gridCol w="522605">
                  <a:extLst>
                    <a:ext uri="{9D8B030D-6E8A-4147-A177-3AD203B41FA5}">
                      <a16:colId xmlns:a16="http://schemas.microsoft.com/office/drawing/2014/main" val="3941224939"/>
                    </a:ext>
                  </a:extLst>
                </a:gridCol>
                <a:gridCol w="468431">
                  <a:extLst>
                    <a:ext uri="{9D8B030D-6E8A-4147-A177-3AD203B41FA5}">
                      <a16:colId xmlns:a16="http://schemas.microsoft.com/office/drawing/2014/main" val="3605848912"/>
                    </a:ext>
                  </a:extLst>
                </a:gridCol>
                <a:gridCol w="468431">
                  <a:extLst>
                    <a:ext uri="{9D8B030D-6E8A-4147-A177-3AD203B41FA5}">
                      <a16:colId xmlns:a16="http://schemas.microsoft.com/office/drawing/2014/main" val="1212591985"/>
                    </a:ext>
                  </a:extLst>
                </a:gridCol>
              </a:tblGrid>
              <a:tr h="45949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4251"/>
                  </a:ext>
                </a:extLst>
              </a:tr>
              <a:tr h="45949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742005"/>
                  </a:ext>
                </a:extLst>
              </a:tr>
              <a:tr h="45949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802479"/>
                  </a:ext>
                </a:extLst>
              </a:tr>
              <a:tr h="45949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02460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90ED027-3C06-F741-A87A-F437296E449F}"/>
              </a:ext>
            </a:extLst>
          </p:cNvPr>
          <p:cNvSpPr txBox="1"/>
          <p:nvPr/>
        </p:nvSpPr>
        <p:spPr>
          <a:xfrm>
            <a:off x="2675616" y="2205725"/>
            <a:ext cx="172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Bounds Matrix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81E8D2-73C7-E541-B40B-8C2CD1C070A1}"/>
              </a:ext>
            </a:extLst>
          </p:cNvPr>
          <p:cNvSpPr txBox="1"/>
          <p:nvPr/>
        </p:nvSpPr>
        <p:spPr>
          <a:xfrm>
            <a:off x="156341" y="5627758"/>
            <a:ext cx="251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ym typeface="Wingdings" pitchFamily="2" charset="2"/>
              </a:rPr>
              <a:t>A possible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Distance Matrix D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6A05CE-BB8B-244D-9CFA-11C126EC81DE}"/>
              </a:ext>
            </a:extLst>
          </p:cNvPr>
          <p:cNvCxnSpPr>
            <a:cxnSpLocks/>
          </p:cNvCxnSpPr>
          <p:nvPr/>
        </p:nvCxnSpPr>
        <p:spPr>
          <a:xfrm>
            <a:off x="977380" y="5107738"/>
            <a:ext cx="1194320" cy="71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60059B-7A18-1945-B785-C7B78C62FA0B}"/>
              </a:ext>
            </a:extLst>
          </p:cNvPr>
          <p:cNvCxnSpPr>
            <a:cxnSpLocks/>
          </p:cNvCxnSpPr>
          <p:nvPr/>
        </p:nvCxnSpPr>
        <p:spPr>
          <a:xfrm>
            <a:off x="977380" y="4043697"/>
            <a:ext cx="0" cy="10712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1358E00-436A-D84E-B74E-933855A1B0C0}"/>
              </a:ext>
            </a:extLst>
          </p:cNvPr>
          <p:cNvSpPr txBox="1"/>
          <p:nvPr/>
        </p:nvSpPr>
        <p:spPr>
          <a:xfrm>
            <a:off x="5032309" y="2184161"/>
            <a:ext cx="30550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 D into N-1 dim metric space:</a:t>
            </a:r>
          </a:p>
          <a:p>
            <a:r>
              <a:rPr lang="en-US" dirty="0"/>
              <a:t>Metric Matrix G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Determine 4 largest eigenvalues and eigenvectors of G </a:t>
            </a:r>
          </a:p>
          <a:p>
            <a:endParaRPr lang="en-US" dirty="0"/>
          </a:p>
          <a:p>
            <a:r>
              <a:rPr lang="en-US" dirty="0"/>
              <a:t>Project into low dim space to obtain </a:t>
            </a:r>
            <a:r>
              <a:rPr lang="en-US" b="1" dirty="0"/>
              <a:t>coordinates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8129F7-89F9-1340-848E-0D56512B646D}"/>
              </a:ext>
            </a:extLst>
          </p:cNvPr>
          <p:cNvSpPr txBox="1"/>
          <p:nvPr/>
        </p:nvSpPr>
        <p:spPr>
          <a:xfrm>
            <a:off x="8790370" y="2239875"/>
            <a:ext cx="30550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Coords</a:t>
            </a:r>
            <a:r>
              <a:rPr lang="en-US" dirty="0"/>
              <a:t> generally fit constraints well in a RMSE sense</a:t>
            </a:r>
          </a:p>
          <a:p>
            <a:endParaRPr lang="en-US" b="1" dirty="0"/>
          </a:p>
          <a:p>
            <a:r>
              <a:rPr lang="en-US" dirty="0"/>
              <a:t>Significant constraint violations possible</a:t>
            </a:r>
          </a:p>
          <a:p>
            <a:endParaRPr lang="en-US" dirty="0"/>
          </a:p>
          <a:p>
            <a:r>
              <a:rPr lang="en-US" dirty="0"/>
              <a:t>Refine by minimizing error function and torsional/distance potentials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117DDD-D587-ED4A-814C-DC3E7040CC9F}"/>
              </a:ext>
            </a:extLst>
          </p:cNvPr>
          <p:cNvSpPr/>
          <p:nvPr/>
        </p:nvSpPr>
        <p:spPr>
          <a:xfrm>
            <a:off x="8786928" y="5599114"/>
            <a:ext cx="3351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Accept new conformer if sufficiently different from existing set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B4357D-7E96-234C-89AA-FF2E9F70B149}"/>
              </a:ext>
            </a:extLst>
          </p:cNvPr>
          <p:cNvGrpSpPr/>
          <p:nvPr/>
        </p:nvGrpSpPr>
        <p:grpSpPr>
          <a:xfrm>
            <a:off x="2477255" y="914400"/>
            <a:ext cx="9487908" cy="5268131"/>
            <a:chOff x="2477255" y="914400"/>
            <a:chExt cx="9487908" cy="526813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8A38C2-2D8B-764D-BAFF-8ED27DCF8C9C}"/>
                </a:ext>
              </a:extLst>
            </p:cNvPr>
            <p:cNvCxnSpPr>
              <a:cxnSpLocks/>
            </p:cNvCxnSpPr>
            <p:nvPr/>
          </p:nvCxnSpPr>
          <p:spPr>
            <a:xfrm>
              <a:off x="11965163" y="914400"/>
              <a:ext cx="0" cy="52681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FC3A2F-B927-F34D-91DD-2EDDF015BFEA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55" y="932221"/>
              <a:ext cx="9487908" cy="16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7C6D89B-A385-5344-BA5A-7847875D8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60162" y="6177997"/>
              <a:ext cx="505001" cy="45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A5E5F03-E5E1-0449-885B-EA07746D106B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2477255" y="932221"/>
              <a:ext cx="1" cy="22813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96E6527-DD57-AC45-A246-298C157EA6A5}"/>
              </a:ext>
            </a:extLst>
          </p:cNvPr>
          <p:cNvSpPr txBox="1"/>
          <p:nvPr/>
        </p:nvSpPr>
        <p:spPr>
          <a:xfrm>
            <a:off x="7221209" y="498952"/>
            <a:ext cx="208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</a:t>
            </a:r>
          </a:p>
        </p:txBody>
      </p:sp>
      <p:pic>
        <p:nvPicPr>
          <p:cNvPr id="31" name="Picture 5">
            <a:extLst>
              <a:ext uri="{FF2B5EF4-FFF2-40B4-BE49-F238E27FC236}">
                <a16:creationId xmlns:a16="http://schemas.microsoft.com/office/drawing/2014/main" id="{59C44882-A69F-C148-A705-FF9CFDE29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3" r="26400" b="50439"/>
          <a:stretch/>
        </p:blipFill>
        <p:spPr bwMode="auto">
          <a:xfrm>
            <a:off x="5771830" y="5102197"/>
            <a:ext cx="2988110" cy="179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961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9" grpId="0" animBg="1"/>
      <p:bldP spid="10" grpId="0" animBg="1"/>
      <p:bldP spid="11" grpId="0" animBg="1"/>
      <p:bldP spid="14" grpId="0"/>
      <p:bldP spid="15" grpId="0"/>
      <p:bldP spid="25" grpId="0"/>
      <p:bldP spid="26" grpId="0"/>
      <p:bldP spid="29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F11D1-FB19-A54D-9EAA-B0C10CD9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ETKDG: </a:t>
            </a:r>
            <a:r>
              <a:rPr lang="en-US" dirty="0" err="1"/>
              <a:t>RDKit</a:t>
            </a:r>
            <a:r>
              <a:rPr lang="en-US" dirty="0"/>
              <a:t> Developments Concerning Cyclic Peptides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BE9772D-5B4E-EB43-8608-0D538A4D3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470" y="260351"/>
            <a:ext cx="1600200" cy="1714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36F88-1935-1744-B138-650AF9E35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627BE-883A-DB4F-920C-86C37D87C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5C47A-8986-1E42-AD88-E45BB560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0DD3C-19FD-094F-8959-A0C28514B356}"/>
              </a:ext>
            </a:extLst>
          </p:cNvPr>
          <p:cNvSpPr/>
          <p:nvPr/>
        </p:nvSpPr>
        <p:spPr>
          <a:xfrm>
            <a:off x="434127" y="3702883"/>
            <a:ext cx="1054433" cy="582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B585DD-60AD-5E4A-9111-09D840254447}"/>
              </a:ext>
            </a:extLst>
          </p:cNvPr>
          <p:cNvSpPr/>
          <p:nvPr/>
        </p:nvSpPr>
        <p:spPr>
          <a:xfrm>
            <a:off x="2516809" y="3702883"/>
            <a:ext cx="1193956" cy="582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ETKDG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415E637-2159-354F-A054-E8575940DAA6}"/>
              </a:ext>
            </a:extLst>
          </p:cNvPr>
          <p:cNvCxnSpPr>
            <a:cxnSpLocks/>
          </p:cNvCxnSpPr>
          <p:nvPr/>
        </p:nvCxnSpPr>
        <p:spPr>
          <a:xfrm>
            <a:off x="1488560" y="4001296"/>
            <a:ext cx="9984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973262-CCF3-B94D-B256-6D8555E0F9B8}"/>
              </a:ext>
            </a:extLst>
          </p:cNvPr>
          <p:cNvSpPr txBox="1"/>
          <p:nvPr/>
        </p:nvSpPr>
        <p:spPr>
          <a:xfrm>
            <a:off x="2784695" y="6353719"/>
            <a:ext cx="8352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</a:t>
            </a:r>
            <a:r>
              <a:rPr lang="en-US" sz="1200" i="1" dirty="0"/>
              <a:t>J. Chem. Inf. Model</a:t>
            </a:r>
            <a:r>
              <a:rPr lang="en-US" sz="1200" dirty="0"/>
              <a:t>. 2015, 55, 2562−2574</a:t>
            </a:r>
          </a:p>
          <a:p>
            <a:r>
              <a:rPr lang="en-US" sz="1200" dirty="0"/>
              <a:t>[2] </a:t>
            </a:r>
            <a:r>
              <a:rPr lang="en-US" sz="1200" i="1" dirty="0"/>
              <a:t>J. Chem. Inf. Model</a:t>
            </a:r>
            <a:r>
              <a:rPr lang="en-US" sz="1200" dirty="0"/>
              <a:t>. 2020, 60, 2044−2058 </a:t>
            </a:r>
          </a:p>
          <a:p>
            <a:r>
              <a:rPr lang="en-US" sz="1200" dirty="0"/>
              <a:t> </a:t>
            </a:r>
          </a:p>
          <a:p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D6E027-3F1F-744F-9638-065267F42F5E}"/>
              </a:ext>
            </a:extLst>
          </p:cNvPr>
          <p:cNvSpPr txBox="1"/>
          <p:nvPr/>
        </p:nvSpPr>
        <p:spPr>
          <a:xfrm rot="18849407">
            <a:off x="1418381" y="2474750"/>
            <a:ext cx="323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Sereina</a:t>
            </a:r>
            <a:r>
              <a:rPr lang="en-US" dirty="0"/>
              <a:t> &amp; G. Landrum </a:t>
            </a:r>
            <a:r>
              <a:rPr lang="en-US" baseline="30000" dirty="0"/>
              <a:t>[1]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D29589-58E3-524F-A8BD-22E35E9D9A86}"/>
              </a:ext>
            </a:extLst>
          </p:cNvPr>
          <p:cNvSpPr/>
          <p:nvPr/>
        </p:nvSpPr>
        <p:spPr>
          <a:xfrm>
            <a:off x="5550197" y="3712809"/>
            <a:ext cx="3934046" cy="582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ETKDGv3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2D5AEC-C776-AA47-B3C8-7DF6ED48CE30}"/>
              </a:ext>
            </a:extLst>
          </p:cNvPr>
          <p:cNvCxnSpPr>
            <a:cxnSpLocks/>
          </p:cNvCxnSpPr>
          <p:nvPr/>
        </p:nvCxnSpPr>
        <p:spPr>
          <a:xfrm>
            <a:off x="4774020" y="3994255"/>
            <a:ext cx="776177" cy="70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966ED4-9212-FD42-8AF6-939DE0369C75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3710765" y="3994255"/>
            <a:ext cx="1021048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638EB3-1D6E-A644-9136-847D8E9D39B2}"/>
              </a:ext>
            </a:extLst>
          </p:cNvPr>
          <p:cNvSpPr txBox="1"/>
          <p:nvPr/>
        </p:nvSpPr>
        <p:spPr>
          <a:xfrm rot="18849407">
            <a:off x="4696618" y="2905408"/>
            <a:ext cx="188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Shuzhe</a:t>
            </a:r>
            <a:r>
              <a:rPr lang="en-US" dirty="0"/>
              <a:t> et al </a:t>
            </a:r>
            <a:r>
              <a:rPr lang="en-US" baseline="30000" dirty="0"/>
              <a:t>[2]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9D5512-5F8A-FD42-96B8-52E2ADCDA8DE}"/>
              </a:ext>
            </a:extLst>
          </p:cNvPr>
          <p:cNvSpPr txBox="1"/>
          <p:nvPr/>
        </p:nvSpPr>
        <p:spPr>
          <a:xfrm>
            <a:off x="2516809" y="4345570"/>
            <a:ext cx="163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ET </a:t>
            </a:r>
          </a:p>
          <a:p>
            <a:pPr marL="285750" indent="-285750">
              <a:buFontTx/>
              <a:buChar char="-"/>
            </a:pPr>
            <a:r>
              <a:rPr lang="en-US" dirty="0"/>
              <a:t>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266AC-0B7D-1349-9278-61478015732F}"/>
              </a:ext>
            </a:extLst>
          </p:cNvPr>
          <p:cNvSpPr txBox="1"/>
          <p:nvPr/>
        </p:nvSpPr>
        <p:spPr>
          <a:xfrm>
            <a:off x="5523079" y="4424040"/>
            <a:ext cx="39611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torsional-angle potentials for small aliphatic rings (≤8)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Modification of torsional SMARTS patterns for large rings (≥9)</a:t>
            </a:r>
          </a:p>
          <a:p>
            <a:pPr marL="285750" indent="-285750">
              <a:buFontTx/>
              <a:buChar char="-"/>
            </a:pPr>
            <a:r>
              <a:rPr lang="en-US" dirty="0"/>
              <a:t>SMARTS patterns for amides in macrocycles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2803B9-BACB-B94F-9592-3DBAC02736A4}"/>
              </a:ext>
            </a:extLst>
          </p:cNvPr>
          <p:cNvCxnSpPr>
            <a:cxnSpLocks/>
          </p:cNvCxnSpPr>
          <p:nvPr/>
        </p:nvCxnSpPr>
        <p:spPr>
          <a:xfrm flipV="1">
            <a:off x="7066061" y="2046710"/>
            <a:ext cx="0" cy="1666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4F58FB1-68F1-E34A-AE80-3B7DEA944BB7}"/>
              </a:ext>
            </a:extLst>
          </p:cNvPr>
          <p:cNvSpPr txBox="1"/>
          <p:nvPr/>
        </p:nvSpPr>
        <p:spPr>
          <a:xfrm>
            <a:off x="5634094" y="1680826"/>
            <a:ext cx="289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Enforce cyclic eccentricity</a:t>
            </a:r>
          </a:p>
        </p:txBody>
      </p:sp>
      <p:pic>
        <p:nvPicPr>
          <p:cNvPr id="32" name="Picture 5">
            <a:extLst>
              <a:ext uri="{FF2B5EF4-FFF2-40B4-BE49-F238E27FC236}">
                <a16:creationId xmlns:a16="http://schemas.microsoft.com/office/drawing/2014/main" id="{AC835A5D-E390-7946-A138-ACC778B54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04"/>
          <a:stretch/>
        </p:blipFill>
        <p:spPr bwMode="auto">
          <a:xfrm>
            <a:off x="5738758" y="837616"/>
            <a:ext cx="1106949" cy="872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" name="Picture 5">
            <a:extLst>
              <a:ext uri="{FF2B5EF4-FFF2-40B4-BE49-F238E27FC236}">
                <a16:creationId xmlns:a16="http://schemas.microsoft.com/office/drawing/2014/main" id="{0E09D778-6D8C-9143-BB71-8A1138996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1"/>
          <a:stretch/>
        </p:blipFill>
        <p:spPr bwMode="auto">
          <a:xfrm>
            <a:off x="7080699" y="861029"/>
            <a:ext cx="1132889" cy="872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0DC555-15C0-1642-8CFC-07057A197A9E}"/>
              </a:ext>
            </a:extLst>
          </p:cNvPr>
          <p:cNvCxnSpPr>
            <a:cxnSpLocks/>
          </p:cNvCxnSpPr>
          <p:nvPr/>
        </p:nvCxnSpPr>
        <p:spPr>
          <a:xfrm flipV="1">
            <a:off x="8898406" y="2879759"/>
            <a:ext cx="0" cy="823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5B41B29-3D5F-1142-90A4-B1813B277545}"/>
              </a:ext>
            </a:extLst>
          </p:cNvPr>
          <p:cNvSpPr txBox="1"/>
          <p:nvPr/>
        </p:nvSpPr>
        <p:spPr>
          <a:xfrm>
            <a:off x="7991855" y="2264427"/>
            <a:ext cx="2725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 Pairwise Coulombic Interactions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06C5095-1EB6-D74D-AA1F-A2E694A02877}"/>
              </a:ext>
            </a:extLst>
          </p:cNvPr>
          <p:cNvCxnSpPr>
            <a:cxnSpLocks/>
          </p:cNvCxnSpPr>
          <p:nvPr/>
        </p:nvCxnSpPr>
        <p:spPr>
          <a:xfrm flipV="1">
            <a:off x="9484243" y="4001296"/>
            <a:ext cx="69173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7D697A5-D1F1-8149-B6E2-4A83E48A500F}"/>
              </a:ext>
            </a:extLst>
          </p:cNvPr>
          <p:cNvSpPr txBox="1"/>
          <p:nvPr/>
        </p:nvSpPr>
        <p:spPr>
          <a:xfrm>
            <a:off x="10217874" y="3806513"/>
            <a:ext cx="1835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NOE Restraints</a:t>
            </a:r>
          </a:p>
        </p:txBody>
      </p:sp>
    </p:spTree>
    <p:extLst>
      <p:ext uri="{BB962C8B-B14F-4D97-AF65-F5344CB8AC3E}">
        <p14:creationId xmlns:p14="http://schemas.microsoft.com/office/powerpoint/2010/main" val="373433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  <p:bldP spid="17" grpId="0" animBg="1"/>
      <p:bldP spid="21" grpId="0"/>
      <p:bldP spid="22" grpId="0"/>
      <p:bldP spid="23" grpId="0"/>
      <p:bldP spid="31" grpId="0"/>
      <p:bldP spid="37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14FF-5496-5948-A7F2-BD27ECD1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NOE-ETKDG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A5E39-9365-5D4C-8B15-8B8A61314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Goals: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Use of NOE restraints to reduce search space and enable targeted conformer generation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Enable conformational analyses in water (high </a:t>
            </a:r>
            <a:r>
              <a:rPr lang="el-GR" dirty="0"/>
              <a:t>ε</a:t>
            </a:r>
            <a:r>
              <a:rPr lang="de-CH" baseline="-25000" dirty="0" err="1"/>
              <a:t>r</a:t>
            </a:r>
            <a:r>
              <a:rPr lang="en-US" dirty="0"/>
              <a:t>) and membrane (low </a:t>
            </a:r>
            <a:r>
              <a:rPr lang="el-GR" dirty="0"/>
              <a:t>ε</a:t>
            </a:r>
            <a:r>
              <a:rPr lang="de-CH" baseline="-25000" dirty="0" err="1"/>
              <a:t>r</a:t>
            </a:r>
            <a:r>
              <a:rPr lang="en-US" dirty="0"/>
              <a:t>) to assess permeability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Support non-standard amino acids (no residue templating)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Framework: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Open-source solution to be added to </a:t>
            </a:r>
            <a:r>
              <a:rPr lang="en-US" dirty="0" err="1"/>
              <a:t>RDKit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Workflow should include other open-source software only (</a:t>
            </a:r>
            <a:r>
              <a:rPr lang="en-US" dirty="0" err="1"/>
              <a:t>OpenMM</a:t>
            </a:r>
            <a:r>
              <a:rPr lang="en-US" dirty="0"/>
              <a:t>, Open Forcefield…)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8C0C6-8D6E-D642-B3CB-5C55529F4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5DCEC-BF24-DA45-9840-08B021959D4C}" type="datetime1">
              <a:rPr lang="de-CH" noProof="0" smtClean="0"/>
              <a:t>16.12.20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F8564-1E79-DA46-A6BC-C3E607530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Rinikerlab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1D8A0-D40F-BC41-A503-06F6D72B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07094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277C3170-93C4-4004-925A-762E3FF6A529}" vid="{54F253A4-C5FF-4238-8A43-148031D6EB93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1324</TotalTime>
  <Words>1759</Words>
  <Application>Microsoft Macintosh PowerPoint</Application>
  <PresentationFormat>Widescreen</PresentationFormat>
  <Paragraphs>489</Paragraphs>
  <Slides>33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Roboto</vt:lpstr>
      <vt:lpstr>Symbol</vt:lpstr>
      <vt:lpstr>ETH Zürich</vt:lpstr>
      <vt:lpstr>NOE for ETKDG </vt:lpstr>
      <vt:lpstr>Agenda</vt:lpstr>
      <vt:lpstr>Cyclic Peptides</vt:lpstr>
      <vt:lpstr>Example: Cyclosporin A [1]</vt:lpstr>
      <vt:lpstr>ETKDG: Experimental-Torsion Knowledge Distance Geometry [1] </vt:lpstr>
      <vt:lpstr>ETKDG: Working Principle</vt:lpstr>
      <vt:lpstr>ETKDG: Working Principle </vt:lpstr>
      <vt:lpstr>ETKDG: RDKit Developments Concerning Cyclic Peptides</vt:lpstr>
      <vt:lpstr>NOE-ETKDG</vt:lpstr>
      <vt:lpstr>ETKDG Workflow </vt:lpstr>
      <vt:lpstr>ETKDG Workflow </vt:lpstr>
      <vt:lpstr>ETKDG Workflow </vt:lpstr>
      <vt:lpstr>ETKDG Workflow </vt:lpstr>
      <vt:lpstr>ETKDG Workflow </vt:lpstr>
      <vt:lpstr>ETKDG Workflow </vt:lpstr>
      <vt:lpstr>Test Cases: Overview</vt:lpstr>
      <vt:lpstr>Clarifications and Terminology</vt:lpstr>
      <vt:lpstr>rbRMSD: ETKDGv3 v NOE-ETKDG</vt:lpstr>
      <vt:lpstr>rbRMSD: NOE-ETKDG v ANI Min</vt:lpstr>
      <vt:lpstr>rbRMSD: NOE-ETKDG v Vac Min</vt:lpstr>
      <vt:lpstr>rbRMSD: NOE-ETKDG v Solv Min</vt:lpstr>
      <vt:lpstr>rbRMSD: Vac Min v Solv Min</vt:lpstr>
      <vt:lpstr>rbRMSD: NOE-ETKDG v Vac Sim</vt:lpstr>
      <vt:lpstr>rbRMSD: NOE-ETKDG v Solv Sim</vt:lpstr>
      <vt:lpstr>rbRMSD: Vac Sim v Solv Sim</vt:lpstr>
      <vt:lpstr>NOE Pairs: Distance Distributions</vt:lpstr>
      <vt:lpstr>NOE Pairs: Broader Distance Distributions after Minimization</vt:lpstr>
      <vt:lpstr>Violations of NOE Restraints</vt:lpstr>
      <vt:lpstr>Single Molecule NOE Index graph</vt:lpstr>
      <vt:lpstr>Conclusions</vt:lpstr>
      <vt:lpstr>Outlook</vt:lpstr>
      <vt:lpstr>Final Remarks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presentation title goes here</dc:title>
  <dc:creator>Kajo Krummenacher</dc:creator>
  <cp:lastModifiedBy>Kajo Krummenacher</cp:lastModifiedBy>
  <cp:revision>130</cp:revision>
  <cp:lastPrinted>2020-12-15T22:25:23Z</cp:lastPrinted>
  <dcterms:created xsi:type="dcterms:W3CDTF">2020-10-02T07:23:25Z</dcterms:created>
  <dcterms:modified xsi:type="dcterms:W3CDTF">2020-12-16T11:11:28Z</dcterms:modified>
</cp:coreProperties>
</file>